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0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California Association for Local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2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3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1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18D90E-7349-D94C-A5E4-724A67AF8998}" type="datetimeFigureOut">
              <a:rPr lang="en-US" smtClean="0"/>
              <a:t>10/6/20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04FA9124-904E-5742-8451-658753539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caled.org/california-rural-infrastructure-finance-guideboo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AFD7E30-4FA2-4EF8-BB3C-096AAC3EE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BC7293-0492-4B68-88EF-6362B3E9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rgbClr val="232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C84A7-CCA6-0545-AEE5-4E0D3D53F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2444016" cy="3255264"/>
          </a:xfrm>
        </p:spPr>
        <p:txBody>
          <a:bodyPr>
            <a:normAutofit/>
          </a:bodyPr>
          <a:lstStyle/>
          <a:p>
            <a:r>
              <a:rPr lang="en-US" sz="3300" dirty="0"/>
              <a:t>Strategies for Building Capacity in Economic Development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0B610-0130-BE40-A068-D685E5846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2421391" cy="91440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October 7, 2020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4C2129A-69DF-574A-9770-DB64F32C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80" y="759599"/>
            <a:ext cx="4531052" cy="53306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F22716B-0B4A-4DF5-8C68-165745EDF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73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A46E-FD56-6242-A409-DFD92911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8"/>
            <a:ext cx="2464904" cy="4601183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California Association for Local Economic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67897-E48A-5641-8C5E-EA1B7580B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Michelle Stephens, Program Director</a:t>
            </a:r>
          </a:p>
          <a:p>
            <a:r>
              <a:rPr lang="en-US" dirty="0"/>
              <a:t>California Association for Local Economic Development</a:t>
            </a:r>
          </a:p>
          <a:p>
            <a:r>
              <a:rPr lang="en-US" dirty="0"/>
              <a:t>(916) 448-8252 ext. 12</a:t>
            </a:r>
          </a:p>
          <a:p>
            <a:r>
              <a:rPr lang="en-US" dirty="0" err="1"/>
              <a:t>michelle@caled.org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CALED_EconDev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01B6AB6-BDEF-1446-8A2A-90D1E2A3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358363-66D9-8A4C-8186-BDE6B96DD980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164539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3825-842B-6B44-9A13-0F20123D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" y="1123838"/>
            <a:ext cx="2520192" cy="4601183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California Association for Local Economic Development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602B3-537B-1543-82DF-6B40D899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Founded in 1980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Over 700 Members </a:t>
            </a:r>
            <a:r>
              <a:rPr lang="mr-IN" dirty="0"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75% cities &amp; counties</a:t>
            </a:r>
          </a:p>
          <a:p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Dedicated to supporting economic developers working in California Communities</a:t>
            </a:r>
          </a:p>
          <a:p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Training &amp; Education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Legislative Advocacy</a:t>
            </a:r>
          </a:p>
          <a:p>
            <a:pPr lvl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Economic Development Finance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A7872A6-5F3E-504C-A074-5D1CADD36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15633"/>
            <a:ext cx="411339" cy="483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6CA16-E35E-7E4E-882D-1F39B59FA210}"/>
              </a:ext>
            </a:extLst>
          </p:cNvPr>
          <p:cNvSpPr txBox="1"/>
          <p:nvPr/>
        </p:nvSpPr>
        <p:spPr>
          <a:xfrm>
            <a:off x="342889" y="6384414"/>
            <a:ext cx="571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104009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CB7987D-7806-44BF-94FC-E039F5703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83E798-38DE-4ECB-912E-B2689E296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347DF-FCA5-7745-9DE9-66073221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1" cy="1022678"/>
          </a:xfrm>
        </p:spPr>
        <p:txBody>
          <a:bodyPr anchor="b">
            <a:normAutofit/>
          </a:bodyPr>
          <a:lstStyle/>
          <a:p>
            <a:r>
              <a:rPr lang="en-US" sz="2100" dirty="0"/>
              <a:t>What is Economic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F26E1-9E1D-7F45-9388-FF7D5BEA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90" y="2146516"/>
            <a:ext cx="2210611" cy="3759762"/>
          </a:xfrm>
        </p:spPr>
        <p:txBody>
          <a:bodyPr anchor="t">
            <a:norm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Economic Development is the creation of wealth from which community benefits are realized. It is more than a jobs program, it’s an investment in growing your economy and enhancing the prosperity and quality of life for all residents.</a:t>
            </a:r>
          </a:p>
          <a:p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3F7880A-77DA-084D-983E-550624855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172" y="1768228"/>
            <a:ext cx="5829301" cy="3293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ADE9E9-F720-493E-8302-358E74E66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9B6204B-DA85-AC4C-BBD8-3A9212CB0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" y="6315633"/>
            <a:ext cx="411339" cy="483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301EA2-AA0B-6C41-95DB-DF9831A12FD4}"/>
              </a:ext>
            </a:extLst>
          </p:cNvPr>
          <p:cNvSpPr txBox="1"/>
          <p:nvPr/>
        </p:nvSpPr>
        <p:spPr>
          <a:xfrm>
            <a:off x="342889" y="6384414"/>
            <a:ext cx="5710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  <a:endParaRPr 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3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6B09-A1C9-8547-BA4D-6B09569C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" y="1123838"/>
            <a:ext cx="2540070" cy="4601183"/>
          </a:xfrm>
        </p:spPr>
        <p:txBody>
          <a:bodyPr/>
          <a:lstStyle/>
          <a:p>
            <a:r>
              <a:rPr lang="en-US" dirty="0"/>
              <a:t>CALED’s Rural Economic Development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DB60-085C-F246-9F10-2225B5DA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Started in May 2018, the Rural Economic Development Exchange works to…</a:t>
            </a:r>
          </a:p>
          <a:p>
            <a:r>
              <a:rPr lang="en-US" dirty="0"/>
              <a:t>Convene rural economic development stakeholders throughout the year. </a:t>
            </a:r>
          </a:p>
          <a:p>
            <a:r>
              <a:rPr lang="en-US" dirty="0"/>
              <a:t>Work with Federal &amp; State Partners in California to identify ways CALED can support their priorities and promote their work/grants.</a:t>
            </a:r>
          </a:p>
          <a:p>
            <a:r>
              <a:rPr lang="en-US" dirty="0"/>
              <a:t>Share what we learn with partners that may be able to assist in addressing priorities, challenges, solutions, and resources to grow rural economies.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88D83BC-3F41-BB45-8468-DA6677EA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F71D5-250E-F845-BF4A-C8AA2E9AED77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324268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D472-E7F1-6F4E-BAFE-92C41AF9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" y="1123838"/>
            <a:ext cx="2490374" cy="4601183"/>
          </a:xfrm>
        </p:spPr>
        <p:txBody>
          <a:bodyPr/>
          <a:lstStyle/>
          <a:p>
            <a:r>
              <a:rPr lang="en-US" dirty="0"/>
              <a:t>CALED’s Rural Infrastructure Finance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8E3D-7246-D346-9B43-96D5E42E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Identified that financing infrastructure was a challenge in rural communities</a:t>
            </a:r>
          </a:p>
          <a:p>
            <a:r>
              <a:rPr lang="en-US" dirty="0"/>
              <a:t>Partnership with California USDA Rural Development </a:t>
            </a:r>
          </a:p>
          <a:p>
            <a:r>
              <a:rPr lang="en-US" dirty="0"/>
              <a:t>CALED received a one-year grant from USDA Rural Development</a:t>
            </a:r>
          </a:p>
          <a:p>
            <a:r>
              <a:rPr lang="en-US" dirty="0"/>
              <a:t>Identified Consultants &amp; Contributors </a:t>
            </a:r>
          </a:p>
          <a:p>
            <a:pPr lvl="1"/>
            <a:r>
              <a:rPr lang="en-US" dirty="0"/>
              <a:t>Council of Development Finance Agencies</a:t>
            </a:r>
          </a:p>
          <a:p>
            <a:pPr lvl="1"/>
            <a:r>
              <a:rPr lang="en-US" dirty="0"/>
              <a:t>Steve Wahlstrom &amp; Associates</a:t>
            </a:r>
          </a:p>
          <a:p>
            <a:pPr lvl="1"/>
            <a:r>
              <a:rPr lang="en-US" dirty="0"/>
              <a:t>Sonoma County &amp; City of Santa Rosa</a:t>
            </a:r>
          </a:p>
          <a:p>
            <a:pPr lvl="1"/>
            <a:r>
              <a:rPr lang="en-US" dirty="0"/>
              <a:t>National Development Council</a:t>
            </a:r>
          </a:p>
          <a:p>
            <a:pPr lvl="1"/>
            <a:r>
              <a:rPr lang="en-US" dirty="0"/>
              <a:t>Pilot Counties</a:t>
            </a:r>
          </a:p>
          <a:p>
            <a:pPr lvl="2"/>
            <a:r>
              <a:rPr lang="en-US" dirty="0"/>
              <a:t>Colusa</a:t>
            </a:r>
          </a:p>
          <a:p>
            <a:pPr lvl="2"/>
            <a:r>
              <a:rPr lang="en-US" dirty="0"/>
              <a:t>Del Norte</a:t>
            </a:r>
          </a:p>
          <a:p>
            <a:pPr lvl="2"/>
            <a:r>
              <a:rPr lang="en-US" dirty="0"/>
              <a:t>Mono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837D798-FC3A-1D49-9886-C9F134A8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0DD9B-37C6-4942-976E-B74DB39B4C36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80593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EF19-BDD4-384C-BC82-DC530E2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" y="1123838"/>
            <a:ext cx="2530132" cy="4601183"/>
          </a:xfrm>
        </p:spPr>
        <p:txBody>
          <a:bodyPr/>
          <a:lstStyle/>
          <a:p>
            <a:r>
              <a:rPr lang="en-US" dirty="0"/>
              <a:t>CALED’s Rural Infrastructure Finance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218EE-A565-BB40-9635-E15B7B89B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Council of Development Finance Agencies</a:t>
            </a:r>
          </a:p>
          <a:p>
            <a:r>
              <a:rPr lang="en-US" dirty="0"/>
              <a:t>Models for Financing Staff &amp; Capacity</a:t>
            </a:r>
          </a:p>
          <a:p>
            <a:r>
              <a:rPr lang="en-US" dirty="0"/>
              <a:t>Create a compendium of finance resources for five infrastructure topics</a:t>
            </a:r>
          </a:p>
          <a:p>
            <a:pPr lvl="1"/>
            <a:r>
              <a:rPr lang="en-US" dirty="0"/>
              <a:t>Water &amp; Wastewater</a:t>
            </a:r>
          </a:p>
          <a:p>
            <a:pPr lvl="1"/>
            <a:r>
              <a:rPr lang="en-US" dirty="0"/>
              <a:t>Commercial Speed Broadband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Housing for All Income Levels</a:t>
            </a:r>
          </a:p>
          <a:p>
            <a:pPr lvl="1"/>
            <a:r>
              <a:rPr lang="en-US" dirty="0"/>
              <a:t>Commercial &amp; Industrial Site Development</a:t>
            </a:r>
          </a:p>
          <a:p>
            <a:r>
              <a:rPr lang="en-US" dirty="0"/>
              <a:t>Identifying Priority Projects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F07BDC-6436-3142-AB7C-E2391A8B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1BE15-7173-CB4C-9EEE-82E4E9508F1F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272465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8C07-3A01-7D45-85E3-2874A772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" y="1123838"/>
            <a:ext cx="2510252" cy="4601183"/>
          </a:xfrm>
        </p:spPr>
        <p:txBody>
          <a:bodyPr/>
          <a:lstStyle/>
          <a:p>
            <a:r>
              <a:rPr lang="en-US" dirty="0"/>
              <a:t>CALED’s Rural Infrastructure Finance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7C964-7E26-9D47-BD1B-1DFA54BED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Steve Wahlstrom &amp; Associates and Pilot Counties</a:t>
            </a:r>
          </a:p>
          <a:p>
            <a:r>
              <a:rPr lang="en-US" dirty="0"/>
              <a:t>Site Visits</a:t>
            </a:r>
          </a:p>
          <a:p>
            <a:r>
              <a:rPr lang="en-US" dirty="0"/>
              <a:t>Evaluation of Projects</a:t>
            </a:r>
          </a:p>
          <a:p>
            <a:r>
              <a:rPr lang="en-US" dirty="0"/>
              <a:t>Financing Plan for one project per county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ED98EC-8C95-5740-A2ED-ED3FD977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473FE-1242-8341-8FFC-59121BAFD6B2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306063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D4E3-C98A-7042-B042-7163001D3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" y="1123838"/>
            <a:ext cx="2510252" cy="4601183"/>
          </a:xfrm>
        </p:spPr>
        <p:txBody>
          <a:bodyPr/>
          <a:lstStyle/>
          <a:p>
            <a:r>
              <a:rPr lang="en-US" dirty="0"/>
              <a:t>CALED’s Rural Infrastructure Finance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559B-1587-7344-A4D6-A09CC4B2E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100" dirty="0"/>
              <a:t>Other Contributors</a:t>
            </a:r>
          </a:p>
          <a:p>
            <a:r>
              <a:rPr lang="en-US" dirty="0"/>
              <a:t>Disaster Relief Funding-Sonoma County &amp; City of Santa Rosa</a:t>
            </a:r>
          </a:p>
          <a:p>
            <a:r>
              <a:rPr lang="en-US" dirty="0"/>
              <a:t>Does Your Project Pencil-National Development Council</a:t>
            </a:r>
          </a:p>
          <a:p>
            <a:r>
              <a:rPr lang="en-US" dirty="0"/>
              <a:t>CALED’s Economic Development Finance &amp; Real Estate Committee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D986183-7D32-354F-82AC-BF11FD73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20DFA5-2FAE-A640-BCA4-EA68A9BEBDFA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307424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23DC-0DD2-1344-969B-DFFC4CC9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44789" cy="4601183"/>
          </a:xfrm>
        </p:spPr>
        <p:txBody>
          <a:bodyPr/>
          <a:lstStyle/>
          <a:p>
            <a:r>
              <a:rPr lang="en-US" dirty="0"/>
              <a:t>CALED’s Rural Infrastructure Finance Guidebook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5925-71A8-1E4A-A5F4-D87B2351B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Guidebook Distribution</a:t>
            </a:r>
          </a:p>
          <a:p>
            <a:r>
              <a:rPr lang="en-US" dirty="0"/>
              <a:t>Over 1,100 mailed out</a:t>
            </a:r>
          </a:p>
          <a:p>
            <a:pPr lvl="1"/>
            <a:r>
              <a:rPr lang="en-US" dirty="0"/>
              <a:t>All CALED Members </a:t>
            </a:r>
          </a:p>
          <a:p>
            <a:pPr lvl="1"/>
            <a:r>
              <a:rPr lang="en-US" dirty="0"/>
              <a:t>Non-CALED Member Rural Communities</a:t>
            </a:r>
          </a:p>
          <a:p>
            <a:r>
              <a:rPr lang="en-US" dirty="0"/>
              <a:t>100 to USDA Rural Development</a:t>
            </a:r>
          </a:p>
          <a:p>
            <a:r>
              <a:rPr lang="en-US" dirty="0"/>
              <a:t>CALED Rural Exchange meeting</a:t>
            </a:r>
          </a:p>
          <a:p>
            <a:r>
              <a:rPr lang="en-US" dirty="0"/>
              <a:t>Available online to view or download: </a:t>
            </a:r>
            <a:r>
              <a:rPr lang="en-US" dirty="0">
                <a:hlinkClick r:id="rId2"/>
              </a:rPr>
              <a:t>https://caled.org/california-rural-infrastructure-finance-guidebook/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5AEB267-8413-CF4F-AFD6-296554166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" y="6325570"/>
            <a:ext cx="411339" cy="483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370170-3E62-A94D-BCEB-13E770DA27DB}"/>
              </a:ext>
            </a:extLst>
          </p:cNvPr>
          <p:cNvSpPr txBox="1"/>
          <p:nvPr/>
        </p:nvSpPr>
        <p:spPr>
          <a:xfrm>
            <a:off x="342889" y="6394351"/>
            <a:ext cx="570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California Association for Local Economic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62713223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459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 2</vt:lpstr>
      <vt:lpstr>Frame</vt:lpstr>
      <vt:lpstr>Strategies for Building Capacity in Economic Development Finance</vt:lpstr>
      <vt:lpstr>California Association for Local Economic Development </vt:lpstr>
      <vt:lpstr>What is Economic Development?</vt:lpstr>
      <vt:lpstr>CALED’s Rural Economic Development Exchange</vt:lpstr>
      <vt:lpstr>CALED’s Rural Infrastructure Finance Guidebook</vt:lpstr>
      <vt:lpstr>CALED’s Rural Infrastructure Finance Guidebook</vt:lpstr>
      <vt:lpstr>CALED’s Rural Infrastructure Finance Guidebook</vt:lpstr>
      <vt:lpstr>CALED’s Rural Infrastructure Finance Guidebook</vt:lpstr>
      <vt:lpstr>CALED’s Rural Infrastructure Finance Guidebook</vt:lpstr>
      <vt:lpstr>California Association for Local Economic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Building Capacity in Economic Development Finance</dc:title>
  <dc:creator>Michelle Stephens</dc:creator>
  <cp:lastModifiedBy>Michelle Stephens</cp:lastModifiedBy>
  <cp:revision>3</cp:revision>
  <dcterms:created xsi:type="dcterms:W3CDTF">2020-10-06T16:09:01Z</dcterms:created>
  <dcterms:modified xsi:type="dcterms:W3CDTF">2020-10-06T16:37:41Z</dcterms:modified>
</cp:coreProperties>
</file>