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61" d="100"/>
          <a:sy n="61"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48FB0-7D9D-40A3-8B7E-3D4C0BEA7C4D}"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207332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48FB0-7D9D-40A3-8B7E-3D4C0BEA7C4D}"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2458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48FB0-7D9D-40A3-8B7E-3D4C0BEA7C4D}"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958653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9" name="Rounded Rectangle 8"/>
          <p:cNvSpPr/>
          <p:nvPr userDrawn="1"/>
        </p:nvSpPr>
        <p:spPr>
          <a:xfrm>
            <a:off x="-237366" y="909562"/>
            <a:ext cx="12107633" cy="25243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endParaRPr lang="en-US" dirty="0">
              <a:solidFill>
                <a:prstClr val="white"/>
              </a:solidFill>
            </a:endParaRPr>
          </a:p>
        </p:txBody>
      </p:sp>
      <p:sp>
        <p:nvSpPr>
          <p:cNvPr id="8" name="Rectangle 7"/>
          <p:cNvSpPr/>
          <p:nvPr userDrawn="1"/>
        </p:nvSpPr>
        <p:spPr>
          <a:xfrm>
            <a:off x="0" y="-16183"/>
            <a:ext cx="10674067" cy="10034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838200" y="243749"/>
            <a:ext cx="10515600" cy="694929"/>
          </a:xfrm>
          <a:prstGeom prst="rect">
            <a:avLst/>
          </a:prstGeom>
        </p:spPr>
        <p:txBody>
          <a:bodyPr>
            <a:normAutofit/>
          </a:bodyPr>
          <a:lstStyle>
            <a:lvl1pPr>
              <a:defRPr sz="3600">
                <a:solidFill>
                  <a:schemeClr val="bg1"/>
                </a:solidFill>
              </a:defRPr>
            </a:lvl1pPr>
          </a:lstStyle>
          <a:p>
            <a:r>
              <a:rPr lang="en-US"/>
              <a:t>Click to edit Master title style</a:t>
            </a:r>
          </a:p>
        </p:txBody>
      </p:sp>
      <p:sp>
        <p:nvSpPr>
          <p:cNvPr id="7" name="Text Placeholder 2"/>
          <p:cNvSpPr>
            <a:spLocks noGrp="1"/>
          </p:cNvSpPr>
          <p:nvPr>
            <p:ph idx="1"/>
          </p:nvPr>
        </p:nvSpPr>
        <p:spPr>
          <a:xfrm>
            <a:off x="838200" y="1505119"/>
            <a:ext cx="10515600" cy="49020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855133" y="6504776"/>
            <a:ext cx="5765800" cy="315927"/>
          </a:xfrm>
          <a:prstGeom prst="rect">
            <a:avLst/>
          </a:prstGeom>
        </p:spPr>
        <p:txBody>
          <a:bodyPr/>
          <a:lstStyle>
            <a:lvl1pPr algn="ctr">
              <a:defRPr sz="1100">
                <a:latin typeface="+mj-lt"/>
              </a:defRPr>
            </a:lvl1pPr>
          </a:lstStyle>
          <a:p>
            <a:pPr defTabSz="457200"/>
            <a:r>
              <a:rPr lang="en-US" dirty="0">
                <a:solidFill>
                  <a:prstClr val="black"/>
                </a:solidFill>
              </a:rPr>
              <a:t>League of California Cities  │   www.cacities.org</a:t>
            </a:r>
          </a:p>
        </p:txBody>
      </p:sp>
    </p:spTree>
    <p:extLst>
      <p:ext uri="{BB962C8B-B14F-4D97-AF65-F5344CB8AC3E}">
        <p14:creationId xmlns:p14="http://schemas.microsoft.com/office/powerpoint/2010/main" val="174238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48FB0-7D9D-40A3-8B7E-3D4C0BEA7C4D}"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81224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148FB0-7D9D-40A3-8B7E-3D4C0BEA7C4D}"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28555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48FB0-7D9D-40A3-8B7E-3D4C0BEA7C4D}"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52984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48FB0-7D9D-40A3-8B7E-3D4C0BEA7C4D}"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57409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48FB0-7D9D-40A3-8B7E-3D4C0BEA7C4D}"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0646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48FB0-7D9D-40A3-8B7E-3D4C0BEA7C4D}"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83090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148FB0-7D9D-40A3-8B7E-3D4C0BEA7C4D}"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17450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148FB0-7D9D-40A3-8B7E-3D4C0BEA7C4D}"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E808-9F7D-4BE1-B5A2-4B1808B301BD}" type="slidenum">
              <a:rPr lang="en-US" smtClean="0"/>
              <a:t>‹#›</a:t>
            </a:fld>
            <a:endParaRPr lang="en-US"/>
          </a:p>
        </p:txBody>
      </p:sp>
    </p:spTree>
    <p:extLst>
      <p:ext uri="{BB962C8B-B14F-4D97-AF65-F5344CB8AC3E}">
        <p14:creationId xmlns:p14="http://schemas.microsoft.com/office/powerpoint/2010/main" val="356235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48FB0-7D9D-40A3-8B7E-3D4C0BEA7C4D}" type="datetimeFigureOut">
              <a:rPr lang="en-US" smtClean="0"/>
              <a:t>4/21/2021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AE808-9F7D-4BE1-B5A2-4B1808B301BD}" type="slidenum">
              <a:rPr lang="en-US" smtClean="0"/>
              <a:t>‹#›</a:t>
            </a:fld>
            <a:endParaRPr lang="en-US"/>
          </a:p>
        </p:txBody>
      </p:sp>
    </p:spTree>
    <p:extLst>
      <p:ext uri="{BB962C8B-B14F-4D97-AF65-F5344CB8AC3E}">
        <p14:creationId xmlns:p14="http://schemas.microsoft.com/office/powerpoint/2010/main" val="42842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0374" y="2324519"/>
            <a:ext cx="10258099" cy="406750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5000" b="1" dirty="0">
              <a:solidFill>
                <a:schemeClr val="bg1"/>
              </a:solidFill>
            </a:endParaRPr>
          </a:p>
          <a:p>
            <a:endParaRPr lang="en-US" sz="5000" b="1" dirty="0">
              <a:solidFill>
                <a:schemeClr val="bg1"/>
              </a:solidFill>
            </a:endParaRPr>
          </a:p>
        </p:txBody>
      </p:sp>
      <p:sp>
        <p:nvSpPr>
          <p:cNvPr id="9" name="Date Placeholder 3"/>
          <p:cNvSpPr>
            <a:spLocks noGrp="1"/>
          </p:cNvSpPr>
          <p:nvPr>
            <p:ph type="dt" sz="half" idx="10"/>
          </p:nvPr>
        </p:nvSpPr>
        <p:spPr>
          <a:xfrm>
            <a:off x="8301073" y="6471025"/>
            <a:ext cx="2057400" cy="222472"/>
          </a:xfrm>
          <a:prstGeom prst="rect">
            <a:avLst/>
          </a:prstGeom>
        </p:spPr>
        <p:txBody>
          <a:bodyPr/>
          <a:lstStyle>
            <a:lvl1pPr algn="r">
              <a:defRPr sz="1100">
                <a:latin typeface="+mj-lt"/>
              </a:defRPr>
            </a:lvl1pPr>
          </a:lstStyle>
          <a:p>
            <a:r>
              <a:rPr lang="en-US" dirty="0" smtClean="0"/>
              <a:t>4/21/2021</a:t>
            </a:r>
            <a:endParaRPr lang="en-US" dirty="0"/>
          </a:p>
        </p:txBody>
      </p:sp>
      <p:sp>
        <p:nvSpPr>
          <p:cNvPr id="10" name="Footer Placeholder 4"/>
          <p:cNvSpPr>
            <a:spLocks noGrp="1"/>
          </p:cNvSpPr>
          <p:nvPr>
            <p:ph type="ftr" sz="quarter" idx="4294967295"/>
          </p:nvPr>
        </p:nvSpPr>
        <p:spPr>
          <a:xfrm>
            <a:off x="244089" y="6488592"/>
            <a:ext cx="4324350" cy="187338"/>
          </a:xfrm>
          <a:prstGeom prst="rect">
            <a:avLst/>
          </a:prstGeom>
        </p:spPr>
        <p:txBody>
          <a:bodyPr/>
          <a:lstStyle>
            <a:lvl1pPr algn="ctr">
              <a:defRPr sz="1100">
                <a:latin typeface="+mj-lt"/>
              </a:defRPr>
            </a:lvl1pPr>
          </a:lstStyle>
          <a:p>
            <a:r>
              <a:rPr lang="en-US" dirty="0" smtClean="0"/>
              <a:t>League of California Cities  │   www.cacities.org</a:t>
            </a:r>
            <a:endParaRPr lang="en-US" dirty="0"/>
          </a:p>
        </p:txBody>
      </p:sp>
      <p:sp>
        <p:nvSpPr>
          <p:cNvPr id="2" name="Rectangle 1"/>
          <p:cNvSpPr/>
          <p:nvPr/>
        </p:nvSpPr>
        <p:spPr>
          <a:xfrm>
            <a:off x="504497" y="2575028"/>
            <a:ext cx="8828111" cy="3611497"/>
          </a:xfrm>
          <a:prstGeom prst="rect">
            <a:avLst/>
          </a:prstGeom>
        </p:spPr>
        <p:txBody>
          <a:bodyPr wrap="square">
            <a:spAutoFit/>
          </a:bodyPr>
          <a:lstStyle/>
          <a:p>
            <a:r>
              <a:rPr lang="en-US" sz="4800" b="1" dirty="0">
                <a:solidFill>
                  <a:schemeClr val="bg1"/>
                </a:solidFill>
              </a:rPr>
              <a:t>FEMA </a:t>
            </a:r>
            <a:r>
              <a:rPr lang="en-US" sz="4800" b="1" dirty="0" smtClean="0">
                <a:solidFill>
                  <a:schemeClr val="bg1"/>
                </a:solidFill>
              </a:rPr>
              <a:t>Reimbursement Guidance </a:t>
            </a:r>
            <a:r>
              <a:rPr lang="en-US" sz="4800" b="1" dirty="0">
                <a:solidFill>
                  <a:schemeClr val="bg1"/>
                </a:solidFill>
              </a:rPr>
              <a:t>for Project </a:t>
            </a:r>
            <a:r>
              <a:rPr lang="en-US" sz="4800" b="1" dirty="0" err="1">
                <a:solidFill>
                  <a:schemeClr val="bg1"/>
                </a:solidFill>
              </a:rPr>
              <a:t>Roomkey</a:t>
            </a:r>
            <a:r>
              <a:rPr lang="en-US" sz="4800" b="1" dirty="0">
                <a:solidFill>
                  <a:schemeClr val="bg1"/>
                </a:solidFill>
              </a:rPr>
              <a:t>: </a:t>
            </a:r>
            <a:r>
              <a:rPr lang="en-US" sz="4800" b="1" dirty="0" smtClean="0">
                <a:solidFill>
                  <a:schemeClr val="bg1"/>
                </a:solidFill>
              </a:rPr>
              <a:t>Housing </a:t>
            </a:r>
            <a:r>
              <a:rPr lang="en-US" sz="4800" b="1" dirty="0">
                <a:solidFill>
                  <a:schemeClr val="bg1"/>
                </a:solidFill>
              </a:rPr>
              <a:t>and H</a:t>
            </a:r>
            <a:r>
              <a:rPr lang="en-US" sz="4800" b="1" dirty="0" smtClean="0">
                <a:solidFill>
                  <a:schemeClr val="bg1"/>
                </a:solidFill>
              </a:rPr>
              <a:t>omelessness</a:t>
            </a:r>
          </a:p>
          <a:p>
            <a:endParaRPr lang="en-US" sz="4800" b="1" dirty="0">
              <a:solidFill>
                <a:schemeClr val="bg1"/>
              </a:solidFill>
            </a:endParaRPr>
          </a:p>
          <a:p>
            <a:r>
              <a:rPr lang="en-US" sz="3600" smtClean="0">
                <a:solidFill>
                  <a:schemeClr val="bg1"/>
                </a:solidFill>
              </a:rPr>
              <a:t>April </a:t>
            </a:r>
            <a:r>
              <a:rPr lang="en-US" sz="3600" smtClean="0">
                <a:solidFill>
                  <a:schemeClr val="bg1"/>
                </a:solidFill>
              </a:rPr>
              <a:t>21, </a:t>
            </a:r>
            <a:r>
              <a:rPr lang="en-US" sz="3600" dirty="0">
                <a:solidFill>
                  <a:schemeClr val="bg1"/>
                </a:solidFill>
              </a:rPr>
              <a:t>2021 | </a:t>
            </a:r>
            <a:r>
              <a:rPr lang="en-US" sz="3600" dirty="0" smtClean="0">
                <a:solidFill>
                  <a:schemeClr val="bg1"/>
                </a:solidFill>
              </a:rPr>
              <a:t>10-11 a.m</a:t>
            </a:r>
            <a:r>
              <a:rPr lang="en-US" sz="3600" dirty="0">
                <a:solidFill>
                  <a:schemeClr val="bg1"/>
                </a:solidFill>
              </a:rPr>
              <a: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491" y="40629"/>
            <a:ext cx="7623363" cy="2204884"/>
          </a:xfrm>
          <a:prstGeom prst="rect">
            <a:avLst/>
          </a:prstGeom>
        </p:spPr>
      </p:pic>
    </p:spTree>
    <p:extLst>
      <p:ext uri="{BB962C8B-B14F-4D97-AF65-F5344CB8AC3E}">
        <p14:creationId xmlns:p14="http://schemas.microsoft.com/office/powerpoint/2010/main" val="102567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 </a:t>
            </a:r>
            <a:r>
              <a:rPr lang="en-US" dirty="0"/>
              <a:t>Notes for Attendees</a:t>
            </a:r>
          </a:p>
        </p:txBody>
      </p:sp>
      <p:sp>
        <p:nvSpPr>
          <p:cNvPr id="4" name="Content Placeholder 2"/>
          <p:cNvSpPr>
            <a:spLocks noGrp="1"/>
          </p:cNvSpPr>
          <p:nvPr>
            <p:ph idx="1"/>
          </p:nvPr>
        </p:nvSpPr>
        <p:spPr>
          <a:xfrm>
            <a:off x="120445" y="1377299"/>
            <a:ext cx="9652820" cy="4902038"/>
          </a:xfrm>
        </p:spPr>
        <p:txBody>
          <a:bodyPr>
            <a:normAutofit/>
          </a:bodyPr>
          <a:lstStyle/>
          <a:p>
            <a:pPr marL="0" indent="0">
              <a:lnSpc>
                <a:spcPct val="110000"/>
              </a:lnSpc>
              <a:buClr>
                <a:schemeClr val="accent2"/>
              </a:buClr>
              <a:buNone/>
            </a:pPr>
            <a:r>
              <a:rPr lang="en-US" sz="2400" dirty="0"/>
              <a:t>1. If you plan on speaking today, please make sure your audio is connected. You should have been prompted to connect your audio when joining the webinar, but you can confirm by clicking the arrow next to the microphone on your tool bar.</a:t>
            </a:r>
          </a:p>
          <a:p>
            <a:pPr marL="0" indent="0">
              <a:lnSpc>
                <a:spcPct val="110000"/>
              </a:lnSpc>
              <a:buClr>
                <a:schemeClr val="accent2"/>
              </a:buClr>
              <a:buNone/>
            </a:pPr>
            <a:endParaRPr lang="en-US" sz="2400" dirty="0"/>
          </a:p>
          <a:p>
            <a:pPr marL="0" indent="0">
              <a:lnSpc>
                <a:spcPct val="110000"/>
              </a:lnSpc>
              <a:buClr>
                <a:schemeClr val="accent2"/>
              </a:buClr>
              <a:buNone/>
            </a:pPr>
            <a:endParaRPr lang="en-US" sz="2400" dirty="0"/>
          </a:p>
          <a:p>
            <a:pPr marL="0" indent="0">
              <a:lnSpc>
                <a:spcPct val="110000"/>
              </a:lnSpc>
              <a:buClr>
                <a:schemeClr val="accent2"/>
              </a:buClr>
              <a:buNone/>
            </a:pPr>
            <a:r>
              <a:rPr lang="en-US" sz="2400" dirty="0"/>
              <a:t>2. All attendees have been muted upon entry.</a:t>
            </a:r>
          </a:p>
          <a:p>
            <a:pPr marL="0" indent="0">
              <a:lnSpc>
                <a:spcPct val="110000"/>
              </a:lnSpc>
              <a:buClr>
                <a:schemeClr val="accent2"/>
              </a:buClr>
              <a:buNone/>
            </a:pPr>
            <a:endParaRPr lang="en-US" sz="2400" dirty="0"/>
          </a:p>
          <a:p>
            <a:pPr marL="0" indent="0">
              <a:lnSpc>
                <a:spcPct val="110000"/>
              </a:lnSpc>
              <a:buClr>
                <a:schemeClr val="accent2"/>
              </a:buClr>
              <a:buNone/>
            </a:pPr>
            <a:r>
              <a:rPr lang="en-US" sz="2400" dirty="0"/>
              <a:t>3. This webinar is being recorded.</a:t>
            </a:r>
            <a:endParaRPr lang="en-US" sz="2800" dirty="0"/>
          </a:p>
        </p:txBody>
      </p:sp>
      <p:sp>
        <p:nvSpPr>
          <p:cNvPr id="3" name="Footer Placeholder 2"/>
          <p:cNvSpPr>
            <a:spLocks noGrp="1"/>
          </p:cNvSpPr>
          <p:nvPr>
            <p:ph type="ftr" sz="quarter" idx="3"/>
          </p:nvPr>
        </p:nvSpPr>
        <p:spPr/>
        <p:txBody>
          <a:bodyPr/>
          <a:lstStyle/>
          <a:p>
            <a:r>
              <a:rPr lang="en-US" smtClean="0"/>
              <a:t>League of California Cities  │   www.cacities.org</a:t>
            </a:r>
            <a:endParaRPr lang="en-US" dirty="0"/>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t="43598" b="22103"/>
          <a:stretch/>
        </p:blipFill>
        <p:spPr>
          <a:xfrm>
            <a:off x="2286164" y="3270486"/>
            <a:ext cx="7619672" cy="511661"/>
          </a:xfrm>
          <a:prstGeom prst="rect">
            <a:avLst/>
          </a:prstGeom>
        </p:spPr>
      </p:pic>
      <p:sp>
        <p:nvSpPr>
          <p:cNvPr id="6" name="Oval 5"/>
          <p:cNvSpPr/>
          <p:nvPr/>
        </p:nvSpPr>
        <p:spPr>
          <a:xfrm>
            <a:off x="2226129" y="3187470"/>
            <a:ext cx="814602" cy="755880"/>
          </a:xfrm>
          <a:prstGeom prst="ellipse">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37811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Ask a Question</a:t>
            </a:r>
          </a:p>
        </p:txBody>
      </p:sp>
      <p:sp>
        <p:nvSpPr>
          <p:cNvPr id="3" name="Content Placeholder 2"/>
          <p:cNvSpPr>
            <a:spLocks noGrp="1"/>
          </p:cNvSpPr>
          <p:nvPr>
            <p:ph idx="1"/>
          </p:nvPr>
        </p:nvSpPr>
        <p:spPr>
          <a:xfrm>
            <a:off x="838199" y="1582220"/>
            <a:ext cx="10707755" cy="3828593"/>
          </a:xfrm>
        </p:spPr>
        <p:txBody>
          <a:bodyPr>
            <a:normAutofit/>
          </a:bodyPr>
          <a:lstStyle/>
          <a:p>
            <a:pPr marL="0" indent="0">
              <a:lnSpc>
                <a:spcPct val="110000"/>
              </a:lnSpc>
              <a:buClr>
                <a:schemeClr val="accent2"/>
              </a:buClr>
              <a:buNone/>
            </a:pPr>
            <a:r>
              <a:rPr lang="en-US" sz="2400" dirty="0">
                <a:solidFill>
                  <a:prstClr val="black"/>
                </a:solidFill>
              </a:rPr>
              <a:t>To write in a question, select the ‘Q+A’ button on your tool bar. You can also “up vote” other attendee’s questions if you have interested in hearing the answer.</a:t>
            </a:r>
          </a:p>
        </p:txBody>
      </p:sp>
      <p:sp>
        <p:nvSpPr>
          <p:cNvPr id="4" name="Footer Placeholder 4"/>
          <p:cNvSpPr>
            <a:spLocks noGrp="1"/>
          </p:cNvSpPr>
          <p:nvPr>
            <p:ph type="ftr" sz="quarter" idx="3"/>
          </p:nvPr>
        </p:nvSpPr>
        <p:spPr>
          <a:xfrm>
            <a:off x="2603440" y="6217540"/>
            <a:ext cx="6710958" cy="158022"/>
          </a:xfrm>
          <a:prstGeom prst="rect">
            <a:avLst/>
          </a:prstGeom>
        </p:spPr>
        <p:txBody>
          <a:bodyPr/>
          <a:lstStyle>
            <a:lvl1pPr algn="ctr">
              <a:defRPr sz="619">
                <a:latin typeface="+mj-lt"/>
              </a:defRPr>
            </a:lvl1pPr>
          </a:lstStyle>
          <a:p>
            <a:pPr defTabSz="342900"/>
            <a:r>
              <a:rPr lang="en-US" dirty="0">
                <a:solidFill>
                  <a:prstClr val="black"/>
                </a:solidFill>
                <a:latin typeface="Calibri Light"/>
                <a:cs typeface="Arial"/>
                <a:sym typeface="Arial"/>
              </a:rPr>
              <a:t>League of California </a:t>
            </a:r>
            <a:r>
              <a:rPr lang="en-US" dirty="0" smtClean="0">
                <a:solidFill>
                  <a:prstClr val="black"/>
                </a:solidFill>
                <a:latin typeface="Calibri Light"/>
                <a:cs typeface="Arial"/>
                <a:sym typeface="Arial"/>
              </a:rPr>
              <a:t>Cities</a:t>
            </a:r>
            <a:r>
              <a:rPr lang="en-US" dirty="0">
                <a:solidFill>
                  <a:prstClr val="black"/>
                </a:solidFill>
                <a:latin typeface="Calibri Light"/>
                <a:cs typeface="Arial"/>
                <a:sym typeface="Arial"/>
              </a:rPr>
              <a:t> </a:t>
            </a:r>
            <a:r>
              <a:rPr lang="en-US" dirty="0" smtClean="0">
                <a:solidFill>
                  <a:prstClr val="black"/>
                </a:solidFill>
                <a:latin typeface="Calibri Light"/>
                <a:cs typeface="Arial"/>
                <a:sym typeface="Arial"/>
              </a:rPr>
              <a:t>│   </a:t>
            </a:r>
            <a:r>
              <a:rPr lang="en-US" dirty="0">
                <a:solidFill>
                  <a:prstClr val="black"/>
                </a:solidFill>
                <a:latin typeface="Calibri Light"/>
                <a:cs typeface="Arial"/>
                <a:sym typeface="Arial"/>
              </a:rPr>
              <a:t>www.cacities.org</a:t>
            </a:r>
          </a:p>
        </p:txBody>
      </p:sp>
      <p:sp>
        <p:nvSpPr>
          <p:cNvPr id="7" name="Content Placeholder 2"/>
          <p:cNvSpPr txBox="1">
            <a:spLocks/>
          </p:cNvSpPr>
          <p:nvPr/>
        </p:nvSpPr>
        <p:spPr>
          <a:xfrm>
            <a:off x="1996916" y="4049113"/>
            <a:ext cx="8228172" cy="794350"/>
          </a:xfrm>
          <a:prstGeom prst="rect">
            <a:avLst/>
          </a:prstGeom>
        </p:spPr>
        <p:txBody>
          <a:bodyPr vert="horz" lIns="68580" tIns="34290" rIns="68580" bIns="34290" rtlCol="0">
            <a:noAutofit/>
          </a:bodyPr>
          <a:lst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defTabSz="385763">
              <a:lnSpc>
                <a:spcPct val="100000"/>
              </a:lnSpc>
              <a:spcBef>
                <a:spcPts val="422"/>
              </a:spcBef>
              <a:buClr>
                <a:srgbClr val="CE9F27"/>
              </a:buClr>
              <a:buNone/>
            </a:pPr>
            <a:endParaRPr lang="en-US" sz="1800" dirty="0">
              <a:solidFill>
                <a:prstClr val="black"/>
              </a:solidFill>
              <a:latin typeface="Calibri"/>
              <a:sym typeface="Arial"/>
            </a:endParaRPr>
          </a:p>
        </p:txBody>
      </p:sp>
      <p:pic>
        <p:nvPicPr>
          <p:cNvPr id="2050"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t="87063"/>
          <a:stretch/>
        </p:blipFill>
        <p:spPr bwMode="auto">
          <a:xfrm>
            <a:off x="934948" y="2546969"/>
            <a:ext cx="9948517" cy="74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t="87063"/>
          <a:stretch/>
        </p:blipFill>
        <p:spPr bwMode="auto">
          <a:xfrm>
            <a:off x="961807" y="4942069"/>
            <a:ext cx="9802755" cy="751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p:nvSpPr>
        <p:spPr>
          <a:xfrm>
            <a:off x="5612296" y="5075583"/>
            <a:ext cx="662610" cy="627248"/>
          </a:xfrm>
          <a:prstGeom prst="ellipse">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a:sym typeface="Arial"/>
            </a:endParaRPr>
          </a:p>
        </p:txBody>
      </p:sp>
      <p:sp>
        <p:nvSpPr>
          <p:cNvPr id="6" name="TextBox 5"/>
          <p:cNvSpPr txBox="1"/>
          <p:nvPr/>
        </p:nvSpPr>
        <p:spPr>
          <a:xfrm>
            <a:off x="838199" y="3659135"/>
            <a:ext cx="10408462" cy="1200329"/>
          </a:xfrm>
          <a:prstGeom prst="rect">
            <a:avLst/>
          </a:prstGeom>
          <a:noFill/>
        </p:spPr>
        <p:txBody>
          <a:bodyPr wrap="square" rtlCol="0">
            <a:spAutoFit/>
          </a:bodyPr>
          <a:lstStyle/>
          <a:p>
            <a:pPr>
              <a:buClr>
                <a:srgbClr val="000000"/>
              </a:buClr>
            </a:pPr>
            <a:r>
              <a:rPr lang="en-US" sz="2400" kern="0" dirty="0">
                <a:solidFill>
                  <a:srgbClr val="000000"/>
                </a:solidFill>
                <a:latin typeface="Calibri"/>
                <a:cs typeface="Arial"/>
                <a:sym typeface="Arial"/>
              </a:rPr>
              <a:t>To verbally ask a question or make a comment, use the ‘raise hand’ feature on the tool bar at the bottom of the screen once the Q&amp;A portion begins. You will be called on and unmuted.</a:t>
            </a:r>
          </a:p>
        </p:txBody>
      </p:sp>
      <p:sp>
        <p:nvSpPr>
          <p:cNvPr id="13" name="Oval 12"/>
          <p:cNvSpPr/>
          <p:nvPr/>
        </p:nvSpPr>
        <p:spPr>
          <a:xfrm>
            <a:off x="6327912" y="2690195"/>
            <a:ext cx="662610" cy="627248"/>
          </a:xfrm>
          <a:prstGeom prst="ellipse">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alibri"/>
              <a:sym typeface="Arial"/>
            </a:endParaRPr>
          </a:p>
        </p:txBody>
      </p:sp>
    </p:spTree>
    <p:extLst>
      <p:ext uri="{BB962C8B-B14F-4D97-AF65-F5344CB8AC3E}">
        <p14:creationId xmlns:p14="http://schemas.microsoft.com/office/powerpoint/2010/main" val="3406967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189</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Housekeeping Notes for Attendees</vt:lpstr>
      <vt:lpstr>How to Ask a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Tualla</dc:creator>
  <cp:lastModifiedBy>Melissa Tualla</cp:lastModifiedBy>
  <cp:revision>12</cp:revision>
  <dcterms:created xsi:type="dcterms:W3CDTF">2021-04-14T14:32:06Z</dcterms:created>
  <dcterms:modified xsi:type="dcterms:W3CDTF">2021-04-21T21:44:27Z</dcterms:modified>
</cp:coreProperties>
</file>