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73" r:id="rId2"/>
    <p:sldMasterId id="2147483684" r:id="rId3"/>
  </p:sldMasterIdLst>
  <p:notesMasterIdLst>
    <p:notesMasterId r:id="rId24"/>
  </p:notesMasterIdLst>
  <p:handoutMasterIdLst>
    <p:handoutMasterId r:id="rId25"/>
  </p:handoutMasterIdLst>
  <p:sldIdLst>
    <p:sldId id="403072728" r:id="rId4"/>
    <p:sldId id="403072571" r:id="rId5"/>
    <p:sldId id="403072727" r:id="rId6"/>
    <p:sldId id="403072575" r:id="rId7"/>
    <p:sldId id="403072576" r:id="rId8"/>
    <p:sldId id="403072730" r:id="rId9"/>
    <p:sldId id="257" r:id="rId10"/>
    <p:sldId id="258" r:id="rId11"/>
    <p:sldId id="259" r:id="rId12"/>
    <p:sldId id="260" r:id="rId13"/>
    <p:sldId id="261" r:id="rId14"/>
    <p:sldId id="262" r:id="rId15"/>
    <p:sldId id="263" r:id="rId16"/>
    <p:sldId id="264" r:id="rId17"/>
    <p:sldId id="265" r:id="rId18"/>
    <p:sldId id="266" r:id="rId19"/>
    <p:sldId id="267" r:id="rId20"/>
    <p:sldId id="268" r:id="rId21"/>
    <p:sldId id="403072582" r:id="rId22"/>
    <p:sldId id="403072745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17297"/>
    <a:srgbClr val="FFC22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00" autoAdjust="0"/>
    <p:restoredTop sz="96327"/>
  </p:normalViewPr>
  <p:slideViewPr>
    <p:cSldViewPr snapToGrid="0" snapToObjects="1">
      <p:cViewPr varScale="1">
        <p:scale>
          <a:sx n="74" d="100"/>
          <a:sy n="74" d="100"/>
        </p:scale>
        <p:origin x="260" y="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napToObjects="1">
      <p:cViewPr varScale="1">
        <p:scale>
          <a:sx n="78" d="100"/>
          <a:sy n="78" d="100"/>
        </p:scale>
        <p:origin x="2046" y="10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46BD801-1D49-48B2-BA7B-8BA1BAAEBBF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>
              <a:latin typeface="Century Gothic" panose="020B0502020202020204" pitchFamily="34" charset="0"/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9F78713-EBAA-4BA4-85CA-BF63DA3BD7F7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2CEE89-C7CF-41CC-9140-54AE463351AA}" type="datetimeFigureOut">
              <a:rPr lang="en-US" smtClean="0">
                <a:latin typeface="Century Gothic" panose="020B0502020202020204" pitchFamily="34" charset="0"/>
              </a:rPr>
              <a:t>8/3/2026</a:t>
            </a:fld>
            <a:endParaRPr lang="en-US" dirty="0">
              <a:latin typeface="Century Gothic" panose="020B0502020202020204" pitchFamily="34" charset="0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AD4AB63-CBC1-43B2-BA3A-4942CB3D86DA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>
              <a:latin typeface="Century Gothic" panose="020B0502020202020204" pitchFamily="34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C38978A-3C4C-4664-8F72-A988B9EC2AE1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3C1546-D2C4-41CD-A77C-4142D16B38FD}" type="slidenum">
              <a:rPr lang="en-US" smtClean="0">
                <a:latin typeface="Century Gothic" panose="020B0502020202020204" pitchFamily="34" charset="0"/>
              </a:rPr>
              <a:t>‹#›</a:t>
            </a:fld>
            <a:endParaRPr lang="en-US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798014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entury Gothic" panose="020B0502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entury Gothic" panose="020B0502020202020204" pitchFamily="34" charset="0"/>
              </a:defRPr>
            </a:lvl1pPr>
          </a:lstStyle>
          <a:p>
            <a:fld id="{FDB598AF-EF3F-4EA2-A6FC-4B0EFA7E642F}" type="datetimeFigureOut">
              <a:rPr lang="en-US" smtClean="0"/>
              <a:pPr/>
              <a:t>8/3/2026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entury Gothic" panose="020B0502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entury Gothic" panose="020B0502020202020204" pitchFamily="34" charset="0"/>
              </a:defRPr>
            </a:lvl1pPr>
          </a:lstStyle>
          <a:p>
            <a:fld id="{D521065F-3E17-49F1-AACF-5E9BBB0DF789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36501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entury Gothic" panose="020B0502020202020204" pitchFamily="34" charset="0"/>
        <a:ea typeface="+mn-ea"/>
        <a:cs typeface="+mn-cs"/>
      </a:defRPr>
    </a:lvl1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37F4D04-0E13-4E5F-9B24-5DECF27BF6C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06763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A2D479-37A2-5EAD-ABE1-F94182F925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9107C1E-EABD-F461-1F8A-14D965C6D94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F9C5303-75B8-7C2D-914F-93ED7C33EE1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D8408F7-A0FA-96FF-08BD-716BB595B20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37F4D04-0E13-4E5F-9B24-5DECF27BF6CB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50784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7" Type="http://schemas.openxmlformats.org/officeDocument/2006/relationships/image" Target="../media/image7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7" Type="http://schemas.openxmlformats.org/officeDocument/2006/relationships/image" Target="../media/image7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imary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116B6D54-970A-47A9-8DF3-A7D9931819D5}"/>
              </a:ext>
            </a:extLst>
          </p:cNvPr>
          <p:cNvSpPr/>
          <p:nvPr userDrawn="1"/>
        </p:nvSpPr>
        <p:spPr>
          <a:xfrm>
            <a:off x="-100584" y="-64008"/>
            <a:ext cx="12292584" cy="6922008"/>
          </a:xfrm>
          <a:prstGeom prst="rect">
            <a:avLst/>
          </a:prstGeom>
          <a:solidFill>
            <a:srgbClr val="3172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2287C8A-F9C9-43CC-B525-915AB524F5DC}"/>
              </a:ext>
            </a:extLst>
          </p:cNvPr>
          <p:cNvSpPr/>
          <p:nvPr userDrawn="1"/>
        </p:nvSpPr>
        <p:spPr>
          <a:xfrm>
            <a:off x="-218661" y="2047992"/>
            <a:ext cx="4353558" cy="269562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09E3E9F-65C8-4E11-BE7F-19F62CFD8F8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501DDB5-5CD0-48A0-973E-431513B18FB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5405C48-853C-B84D-B21B-D6D599F83FFD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4B941E6-2595-4F61-805C-303A2F5665E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358256" y="2269498"/>
            <a:ext cx="3293410" cy="1441028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091721B7-EA91-4698-AE58-03D0C77B0D93}"/>
              </a:ext>
            </a:extLst>
          </p:cNvPr>
          <p:cNvSpPr/>
          <p:nvPr userDrawn="1"/>
        </p:nvSpPr>
        <p:spPr>
          <a:xfrm>
            <a:off x="4328481" y="2051919"/>
            <a:ext cx="7929780" cy="269562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5C9D3EF-B5A0-425F-9DC5-731EE4642F4F}"/>
              </a:ext>
            </a:extLst>
          </p:cNvPr>
          <p:cNvSpPr txBox="1"/>
          <p:nvPr userDrawn="1"/>
        </p:nvSpPr>
        <p:spPr>
          <a:xfrm>
            <a:off x="217579" y="3868943"/>
            <a:ext cx="40690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solidFill>
                  <a:srgbClr val="317297"/>
                </a:solidFill>
                <a:latin typeface="Gotham Medium" pitchFamily="2" charset="0"/>
                <a:cs typeface="Gotham Medium" pitchFamily="2" charset="0"/>
              </a:rPr>
              <a:t>Strengthening California Cities </a:t>
            </a:r>
          </a:p>
          <a:p>
            <a:r>
              <a:rPr lang="en-US" sz="1600" dirty="0">
                <a:solidFill>
                  <a:srgbClr val="317297"/>
                </a:solidFill>
                <a:latin typeface="Gotham Medium" pitchFamily="2" charset="0"/>
                <a:cs typeface="Gotham Medium" pitchFamily="2" charset="0"/>
              </a:rPr>
              <a:t>through Advocacy and Education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F4BACC9-A154-4EDC-99D6-C1C5C9F0A95B}"/>
              </a:ext>
            </a:extLst>
          </p:cNvPr>
          <p:cNvSpPr txBox="1"/>
          <p:nvPr userDrawn="1"/>
        </p:nvSpPr>
        <p:spPr>
          <a:xfrm>
            <a:off x="6894841" y="5988110"/>
            <a:ext cx="50587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endParaRPr lang="en-US" sz="2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72418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B3F74A7A-5A84-00FF-5837-0397EC775441}"/>
              </a:ext>
            </a:extLst>
          </p:cNvPr>
          <p:cNvSpPr/>
          <p:nvPr userDrawn="1"/>
        </p:nvSpPr>
        <p:spPr>
          <a:xfrm>
            <a:off x="6007284" y="6214761"/>
            <a:ext cx="4148348" cy="419120"/>
          </a:xfrm>
          <a:prstGeom prst="rect">
            <a:avLst/>
          </a:prstGeom>
          <a:solidFill>
            <a:srgbClr val="3172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005C8E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BCEC4AD-252B-7D4B-9112-08ED21D212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365125"/>
            <a:ext cx="11350752" cy="97764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A2AA55-818D-BE4A-BD0B-925C6060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lIns="27432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AD7C81-EC42-BE4B-9F9A-B36B071A6A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200" y="6356350"/>
            <a:ext cx="7315199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7BC995-9813-E749-A0CA-8297C1EBE2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05C48-853C-B84D-B21B-D6D599F83FFD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4EE9A24-E05B-4DA4-AE57-2BF9B44D3252}"/>
              </a:ext>
            </a:extLst>
          </p:cNvPr>
          <p:cNvSpPr/>
          <p:nvPr userDrawn="1"/>
        </p:nvSpPr>
        <p:spPr>
          <a:xfrm>
            <a:off x="-1" y="6214761"/>
            <a:ext cx="5914871" cy="419120"/>
          </a:xfrm>
          <a:prstGeom prst="rect">
            <a:avLst/>
          </a:prstGeom>
          <a:solidFill>
            <a:srgbClr val="3172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5C8E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1144A5B-3FF2-4DE9-9855-E8E3D6BDBDFD}"/>
              </a:ext>
            </a:extLst>
          </p:cNvPr>
          <p:cNvSpPr txBox="1"/>
          <p:nvPr userDrawn="1"/>
        </p:nvSpPr>
        <p:spPr>
          <a:xfrm>
            <a:off x="242481" y="6274382"/>
            <a:ext cx="5480703" cy="29238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300" dirty="0">
                <a:solidFill>
                  <a:schemeClr val="bg1"/>
                </a:solidFill>
                <a:latin typeface="Century Gothic" panose="020B0502020202020204" pitchFamily="34" charset="0"/>
              </a:rPr>
              <a:t>Strengthening California Cities through Advocacy and Education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D780096-B914-4EB8-98E6-C311A969D60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6355" y="6093929"/>
            <a:ext cx="1487194" cy="65072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1E50921-2D7A-2422-9BAB-9FBCC4A4779B}"/>
              </a:ext>
            </a:extLst>
          </p:cNvPr>
          <p:cNvSpPr txBox="1"/>
          <p:nvPr userDrawn="1"/>
        </p:nvSpPr>
        <p:spPr>
          <a:xfrm>
            <a:off x="8545732" y="6298426"/>
            <a:ext cx="139449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solidFill>
                  <a:schemeClr val="bg1"/>
                </a:solidFill>
                <a:latin typeface="Century Gothic" panose="020B0502020202020204" pitchFamily="34" charset="0"/>
              </a:rPr>
              <a:t>www.calcities.org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78F424A2-7EBB-A655-40A0-EB6142B83E4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102927" y="6351079"/>
            <a:ext cx="71048" cy="15630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B0A44EB2-F91D-FF18-4351-9C15108451B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/>
          <a:stretch/>
        </p:blipFill>
        <p:spPr>
          <a:xfrm>
            <a:off x="7251436" y="6355727"/>
            <a:ext cx="147009" cy="147009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C4353540-775B-810C-BDC0-CE61E42A3E12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rcRect/>
          <a:stretch/>
        </p:blipFill>
        <p:spPr>
          <a:xfrm>
            <a:off x="7489354" y="6340364"/>
            <a:ext cx="177734" cy="177734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55AE9A36-FCA7-67E3-7708-164C105617CC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rcRect/>
          <a:stretch/>
        </p:blipFill>
        <p:spPr>
          <a:xfrm>
            <a:off x="7763435" y="6365288"/>
            <a:ext cx="125123" cy="127886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80E8183D-925D-9236-74E0-C0DEABF37056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rcRect/>
          <a:stretch/>
        </p:blipFill>
        <p:spPr>
          <a:xfrm>
            <a:off x="7975593" y="6348389"/>
            <a:ext cx="161684" cy="161684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FD8A1EEA-21E2-53D3-609C-899B340B9906}"/>
              </a:ext>
            </a:extLst>
          </p:cNvPr>
          <p:cNvSpPr txBox="1"/>
          <p:nvPr userDrawn="1"/>
        </p:nvSpPr>
        <p:spPr>
          <a:xfrm>
            <a:off x="6194107" y="6290732"/>
            <a:ext cx="88758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chemeClr val="bg1"/>
                </a:solidFill>
                <a:latin typeface="Century Gothic" panose="020B0502020202020204" pitchFamily="34" charset="0"/>
              </a:rPr>
              <a:t>Follow us</a:t>
            </a:r>
          </a:p>
        </p:txBody>
      </p:sp>
    </p:spTree>
    <p:extLst>
      <p:ext uri="{BB962C8B-B14F-4D97-AF65-F5344CB8AC3E}">
        <p14:creationId xmlns:p14="http://schemas.microsoft.com/office/powerpoint/2010/main" val="31028453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3006E6BC-E69C-40A3-ADA7-15C8F2B167EA}"/>
              </a:ext>
            </a:extLst>
          </p:cNvPr>
          <p:cNvSpPr/>
          <p:nvPr userDrawn="1"/>
        </p:nvSpPr>
        <p:spPr>
          <a:xfrm>
            <a:off x="6007284" y="6214761"/>
            <a:ext cx="4148348" cy="419120"/>
          </a:xfrm>
          <a:prstGeom prst="rect">
            <a:avLst/>
          </a:prstGeom>
          <a:solidFill>
            <a:srgbClr val="3172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005C8E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BCEC4AD-252B-7D4B-9112-08ED21D212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365126"/>
            <a:ext cx="11350752" cy="91997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A2AA55-818D-BE4A-BD0B-925C6060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lIns="27432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AD7C81-EC42-BE4B-9F9A-B36B071A6A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200" y="6356350"/>
            <a:ext cx="7315199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7BC995-9813-E749-A0CA-8297C1EBE2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05C48-853C-B84D-B21B-D6D599F83FFD}" type="slidenum">
              <a:rPr lang="en-US" smtClean="0"/>
              <a:t>‹#›</a:t>
            </a:fld>
            <a:endParaRPr lang="en-US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EB7377DC-DA9B-48CC-BF83-0B7CE4608B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lIns="27432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80B2A07-1B64-4243-8552-024B91250335}"/>
              </a:ext>
            </a:extLst>
          </p:cNvPr>
          <p:cNvSpPr/>
          <p:nvPr userDrawn="1"/>
        </p:nvSpPr>
        <p:spPr>
          <a:xfrm>
            <a:off x="-1" y="6214761"/>
            <a:ext cx="5914871" cy="419120"/>
          </a:xfrm>
          <a:prstGeom prst="rect">
            <a:avLst/>
          </a:prstGeom>
          <a:solidFill>
            <a:srgbClr val="3172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5C8E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EA344D7-9954-4D7B-B7BA-7FDA737EA861}"/>
              </a:ext>
            </a:extLst>
          </p:cNvPr>
          <p:cNvSpPr txBox="1"/>
          <p:nvPr userDrawn="1"/>
        </p:nvSpPr>
        <p:spPr>
          <a:xfrm>
            <a:off x="242481" y="6274382"/>
            <a:ext cx="5480703" cy="29238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300" dirty="0">
                <a:solidFill>
                  <a:schemeClr val="bg1"/>
                </a:solidFill>
                <a:latin typeface="Century Gothic" panose="020B0502020202020204" pitchFamily="34" charset="0"/>
              </a:rPr>
              <a:t>Strengthening California Cities through Advocacy and Education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458BF4C-962A-4EAD-B9BE-37447E8FC127}"/>
              </a:ext>
            </a:extLst>
          </p:cNvPr>
          <p:cNvSpPr txBox="1"/>
          <p:nvPr userDrawn="1"/>
        </p:nvSpPr>
        <p:spPr>
          <a:xfrm>
            <a:off x="8545732" y="6298426"/>
            <a:ext cx="139449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solidFill>
                  <a:schemeClr val="bg1"/>
                </a:solidFill>
                <a:latin typeface="Century Gothic" panose="020B0502020202020204" pitchFamily="34" charset="0"/>
              </a:rPr>
              <a:t>www.calcities.org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28074896-C4CD-4A77-93D1-3F2C6DB2AD6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6355" y="6093929"/>
            <a:ext cx="1487194" cy="65072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4410A11D-EF8D-44C6-8042-4A7509A22393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102927" y="6351079"/>
            <a:ext cx="71048" cy="15630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F05E042-3FB2-479F-A385-EE96784C0BE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/>
          <a:stretch/>
        </p:blipFill>
        <p:spPr>
          <a:xfrm>
            <a:off x="7251436" y="6355727"/>
            <a:ext cx="147009" cy="14700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3950CDF-E20E-079B-56A7-5D5AF8447BF2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rcRect/>
          <a:stretch/>
        </p:blipFill>
        <p:spPr>
          <a:xfrm>
            <a:off x="7489354" y="6340364"/>
            <a:ext cx="177734" cy="177734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BAD842F4-4970-AF7A-E2B1-2BB23523B063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rcRect/>
          <a:stretch/>
        </p:blipFill>
        <p:spPr>
          <a:xfrm>
            <a:off x="7763435" y="6365288"/>
            <a:ext cx="125123" cy="127886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2161C1E9-8FD9-6BAB-263D-DAB2BCCD36B5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rcRect/>
          <a:stretch/>
        </p:blipFill>
        <p:spPr>
          <a:xfrm>
            <a:off x="7975593" y="6348389"/>
            <a:ext cx="161684" cy="161684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390F02AC-BA19-3C5C-F31E-D9FA35CCA7B0}"/>
              </a:ext>
            </a:extLst>
          </p:cNvPr>
          <p:cNvSpPr txBox="1"/>
          <p:nvPr userDrawn="1"/>
        </p:nvSpPr>
        <p:spPr>
          <a:xfrm>
            <a:off x="6194107" y="6290732"/>
            <a:ext cx="88758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chemeClr val="bg1"/>
                </a:solidFill>
                <a:latin typeface="Century Gothic" panose="020B0502020202020204" pitchFamily="34" charset="0"/>
              </a:rPr>
              <a:t>Follow us</a:t>
            </a:r>
          </a:p>
        </p:txBody>
      </p:sp>
    </p:spTree>
    <p:extLst>
      <p:ext uri="{BB962C8B-B14F-4D97-AF65-F5344CB8AC3E}">
        <p14:creationId xmlns:p14="http://schemas.microsoft.com/office/powerpoint/2010/main" val="8576456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7B9FF9C0-9D21-A54A-B8DF-71C1064AAE9C}"/>
              </a:ext>
            </a:extLst>
          </p:cNvPr>
          <p:cNvSpPr/>
          <p:nvPr userDrawn="1"/>
        </p:nvSpPr>
        <p:spPr>
          <a:xfrm>
            <a:off x="6007284" y="6214761"/>
            <a:ext cx="3791872" cy="419120"/>
          </a:xfrm>
          <a:prstGeom prst="rect">
            <a:avLst/>
          </a:prstGeom>
          <a:solidFill>
            <a:srgbClr val="3172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005C8E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B11053A-D092-BC47-85D4-83DFC873BD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494952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153837-6051-3E4B-A52B-9C715B7FFA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69919"/>
            <a:ext cx="10515600" cy="996690"/>
          </a:xfrm>
          <a:prstGeom prst="rect">
            <a:avLst/>
          </a:prstGeom>
        </p:spPr>
        <p:txBody>
          <a:bodyPr lIns="27432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AD76E5D-4D8F-9B4D-B462-2EAB28631C70}"/>
              </a:ext>
            </a:extLst>
          </p:cNvPr>
          <p:cNvSpPr/>
          <p:nvPr userDrawn="1"/>
        </p:nvSpPr>
        <p:spPr>
          <a:xfrm>
            <a:off x="-1" y="6214761"/>
            <a:ext cx="5914871" cy="419120"/>
          </a:xfrm>
          <a:prstGeom prst="rect">
            <a:avLst/>
          </a:prstGeom>
          <a:solidFill>
            <a:srgbClr val="3172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5C8E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8675FB8-52EF-894A-9B41-8BF87ADECD67}"/>
              </a:ext>
            </a:extLst>
          </p:cNvPr>
          <p:cNvSpPr txBox="1"/>
          <p:nvPr userDrawn="1"/>
        </p:nvSpPr>
        <p:spPr>
          <a:xfrm>
            <a:off x="242481" y="6274382"/>
            <a:ext cx="5480703" cy="29238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300" dirty="0">
                <a:solidFill>
                  <a:schemeClr val="bg1"/>
                </a:solidFill>
                <a:latin typeface="Century Gothic" panose="020B0502020202020204" pitchFamily="34" charset="0"/>
              </a:rPr>
              <a:t>Strengthening California Cities through Advocacy and Education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1DD22EDA-8878-5B4A-9935-8361CFBFC43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6355" y="6093929"/>
            <a:ext cx="1487194" cy="65072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7723BF8F-7E08-78A7-FF0A-5A27B0ADB260}"/>
              </a:ext>
            </a:extLst>
          </p:cNvPr>
          <p:cNvSpPr/>
          <p:nvPr userDrawn="1"/>
        </p:nvSpPr>
        <p:spPr>
          <a:xfrm>
            <a:off x="6007284" y="6214761"/>
            <a:ext cx="4148348" cy="419120"/>
          </a:xfrm>
          <a:prstGeom prst="rect">
            <a:avLst/>
          </a:prstGeom>
          <a:solidFill>
            <a:srgbClr val="3172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005C8E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846FCA68-65A7-0752-B9CD-9E40CC37C80A}"/>
              </a:ext>
            </a:extLst>
          </p:cNvPr>
          <p:cNvSpPr txBox="1"/>
          <p:nvPr userDrawn="1"/>
        </p:nvSpPr>
        <p:spPr>
          <a:xfrm>
            <a:off x="8545732" y="6298426"/>
            <a:ext cx="139449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solidFill>
                  <a:schemeClr val="bg1"/>
                </a:solidFill>
                <a:latin typeface="Century Gothic" panose="020B0502020202020204" pitchFamily="34" charset="0"/>
              </a:rPr>
              <a:t>www.calcities.org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EA2D8E07-6FC1-3C55-4C69-53FF4B81688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102927" y="6351079"/>
            <a:ext cx="71048" cy="156305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CB3834CD-C2AB-BEB3-29B7-76CD022CCF10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/>
          <a:stretch/>
        </p:blipFill>
        <p:spPr>
          <a:xfrm>
            <a:off x="7251436" y="6355727"/>
            <a:ext cx="147009" cy="147009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894DB506-3CAD-B76F-E87E-911CFEC3B0C7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rcRect/>
          <a:stretch/>
        </p:blipFill>
        <p:spPr>
          <a:xfrm>
            <a:off x="7489354" y="6340364"/>
            <a:ext cx="177734" cy="177734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8489FB71-E833-D8EF-60FF-EB071E1BAB97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rcRect/>
          <a:stretch/>
        </p:blipFill>
        <p:spPr>
          <a:xfrm>
            <a:off x="7763435" y="6365288"/>
            <a:ext cx="125123" cy="127886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F64A0007-6EF9-61E3-3B13-AFE31A3941B3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rcRect/>
          <a:stretch/>
        </p:blipFill>
        <p:spPr>
          <a:xfrm>
            <a:off x="7975593" y="6348389"/>
            <a:ext cx="161684" cy="161684"/>
          </a:xfrm>
          <a:prstGeom prst="rect">
            <a:avLst/>
          </a:prstGeom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D00C148E-23E4-D234-780C-3893D07DE6B0}"/>
              </a:ext>
            </a:extLst>
          </p:cNvPr>
          <p:cNvSpPr txBox="1"/>
          <p:nvPr userDrawn="1"/>
        </p:nvSpPr>
        <p:spPr>
          <a:xfrm>
            <a:off x="6194107" y="6290732"/>
            <a:ext cx="88758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chemeClr val="bg1"/>
                </a:solidFill>
                <a:latin typeface="Century Gothic" panose="020B0502020202020204" pitchFamily="34" charset="0"/>
              </a:rPr>
              <a:t>Follow us</a:t>
            </a:r>
          </a:p>
        </p:txBody>
      </p:sp>
    </p:spTree>
    <p:extLst>
      <p:ext uri="{BB962C8B-B14F-4D97-AF65-F5344CB8AC3E}">
        <p14:creationId xmlns:p14="http://schemas.microsoft.com/office/powerpoint/2010/main" val="28262883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E0E6B0-E6AE-FC44-9C1E-9157E47F3E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1353800" cy="106825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E4E612-D82F-8047-9A4A-926B1865E0C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>
            <a:lvl1pPr>
              <a:buSzPct val="100000"/>
              <a:defRPr sz="2800"/>
            </a:lvl1pPr>
            <a:lvl2pPr marL="800100" indent="-228600">
              <a:buClr>
                <a:srgbClr val="F99D31"/>
              </a:buClr>
              <a:buSzPct val="100000"/>
              <a:buFont typeface="Wingdings" panose="05000000000000000000" pitchFamily="2" charset="2"/>
              <a:buChar char="§"/>
              <a:defRPr sz="2400"/>
            </a:lvl2pPr>
            <a:lvl3pPr marL="1257300" indent="-228600">
              <a:buSzPct val="100000"/>
              <a:buFont typeface="Wingdings" panose="05000000000000000000" pitchFamily="2" charset="2"/>
              <a:buChar char="§"/>
              <a:defRPr sz="2200"/>
            </a:lvl3pPr>
            <a:lvl4pPr marL="1657350" indent="-228600">
              <a:buClr>
                <a:srgbClr val="FFC222"/>
              </a:buClr>
              <a:buSzPct val="100000"/>
              <a:buFont typeface="Arial" panose="020B0604020202020204" pitchFamily="34" charset="0"/>
              <a:buChar char="•"/>
              <a:defRPr/>
            </a:lvl4pPr>
            <a:lvl5pPr marL="2114550" marR="0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tabLst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52CE454-5B07-644C-99C2-BE72A4F5D13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>
            <a:lvl1pPr>
              <a:buSzPct val="100000"/>
              <a:defRPr sz="2800"/>
            </a:lvl1pPr>
            <a:lvl2pPr>
              <a:buClr>
                <a:srgbClr val="F99D31"/>
              </a:buClr>
              <a:buSzPct val="100000"/>
              <a:defRPr/>
            </a:lvl2pPr>
            <a:lvl3pPr marL="1257300" indent="-228600">
              <a:buSzPct val="100000"/>
              <a:buFont typeface="Wingdings" panose="05000000000000000000" pitchFamily="2" charset="2"/>
              <a:buChar char="§"/>
              <a:defRPr/>
            </a:lvl3pPr>
            <a:lvl4pPr marL="1657350" indent="-228600">
              <a:buSzPct val="100000"/>
              <a:buFont typeface="Arial" panose="020B0604020202020204" pitchFamily="34" charset="0"/>
              <a:buChar char="•"/>
              <a:defRPr/>
            </a:lvl4pPr>
            <a:lvl5pPr>
              <a:buSzPct val="100000"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D14A65B-C782-6947-A3EE-348103E301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200" y="6356350"/>
            <a:ext cx="7315199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5834FCF-1F8F-1744-836D-39373772E6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05C48-853C-B84D-B21B-D6D599F83FFD}" type="slidenum">
              <a:rPr lang="en-US" smtClean="0"/>
              <a:t>‹#›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AF7A10A-96EA-09C1-49E6-11FE10285F9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6355" y="6093929"/>
            <a:ext cx="1487194" cy="650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41634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6FAEF7-F784-8245-BBD2-59678DDA4B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1352212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6DC8E61-47EB-AB45-8B84-4AC9FDC9E7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0">
                <a:solidFill>
                  <a:schemeClr val="accent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4D9E7C9-C515-0245-BE8F-1CB39B9C77A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>
            <a:lvl2pPr marL="800100" indent="-228600">
              <a:buClr>
                <a:srgbClr val="F99D31"/>
              </a:buClr>
              <a:buFont typeface="Wingdings" panose="05000000000000000000" pitchFamily="2" charset="2"/>
              <a:buChar char="§"/>
              <a:defRPr/>
            </a:lvl2pPr>
            <a:lvl3pPr marL="1257300" indent="-228600">
              <a:buClr>
                <a:srgbClr val="317297"/>
              </a:buClr>
              <a:buFont typeface="Wingdings" panose="05000000000000000000" pitchFamily="2" charset="2"/>
              <a:buChar char="§"/>
              <a:defRPr sz="2200"/>
            </a:lvl3pPr>
            <a:lvl4pPr>
              <a:buClr>
                <a:srgbClr val="F99D31"/>
              </a:buClr>
              <a:defRPr/>
            </a:lvl4pPr>
            <a:lvl5pPr>
              <a:buClr>
                <a:srgbClr val="317297"/>
              </a:buCl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B1A475F-6640-F142-A51B-36C755D4699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0">
                <a:solidFill>
                  <a:schemeClr val="accent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272463F-2062-9D4F-B8FB-EF113B4BB8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200" y="6356350"/>
            <a:ext cx="7315199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CFC8EA0-E9A7-074C-BD5D-1B4F65C249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05C48-853C-B84D-B21B-D6D599F83FFD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Content Placeholder 3">
            <a:extLst>
              <a:ext uri="{FF2B5EF4-FFF2-40B4-BE49-F238E27FC236}">
                <a16:creationId xmlns:a16="http://schemas.microsoft.com/office/drawing/2014/main" id="{2602D48B-350E-4035-906A-3958101321C1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6172201" y="2541123"/>
            <a:ext cx="5183188" cy="3642902"/>
          </a:xfrm>
          <a:prstGeom prst="rect">
            <a:avLst/>
          </a:prstGeom>
        </p:spPr>
        <p:txBody>
          <a:bodyPr/>
          <a:lstStyle>
            <a:lvl2pPr marL="800100" indent="-228600">
              <a:buClr>
                <a:srgbClr val="F99D31"/>
              </a:buClr>
              <a:buFont typeface="Wingdings" panose="05000000000000000000" pitchFamily="2" charset="2"/>
              <a:buChar char="§"/>
              <a:defRPr/>
            </a:lvl2pPr>
            <a:lvl3pPr marL="1257300" indent="-228600">
              <a:buClr>
                <a:srgbClr val="317297"/>
              </a:buClr>
              <a:buFont typeface="Wingdings" panose="05000000000000000000" pitchFamily="2" charset="2"/>
              <a:buChar char="§"/>
              <a:defRPr sz="2200"/>
            </a:lvl3pPr>
            <a:lvl4pPr>
              <a:buClr>
                <a:srgbClr val="F99D31"/>
              </a:buClr>
              <a:defRPr/>
            </a:lvl4pPr>
            <a:lvl5pPr>
              <a:buClr>
                <a:srgbClr val="317297"/>
              </a:buCl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CA4FDC1-0775-B1AF-8E5D-79BFD1946DB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6355" y="6093929"/>
            <a:ext cx="1487194" cy="650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20844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724159-9147-2148-B94E-4F0D5F539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1353800" cy="106825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740507D-46AB-DB41-AEFC-D8719C3B72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200" y="6356350"/>
            <a:ext cx="73152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CDFD34D-92A9-3649-9EB5-37C1B5CD79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05C48-853C-B84D-B21B-D6D599F83FFD}" type="slidenum">
              <a:rPr lang="en-US" smtClean="0"/>
              <a:t>‹#›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702A7A3-1392-33E8-BAF6-EE252D98289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6355" y="6093929"/>
            <a:ext cx="1487194" cy="650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61898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 Placeholder 23">
            <a:extLst>
              <a:ext uri="{FF2B5EF4-FFF2-40B4-BE49-F238E27FC236}">
                <a16:creationId xmlns:a16="http://schemas.microsoft.com/office/drawing/2014/main" id="{D3CB4FCA-F14C-E646-BE8E-CBE85C45090F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478858" y="351555"/>
            <a:ext cx="7221468" cy="1595438"/>
          </a:xfrm>
          <a:prstGeom prst="rect">
            <a:avLst/>
          </a:prstGeom>
          <a:solidFill>
            <a:schemeClr val="bg1"/>
          </a:solidFill>
        </p:spPr>
        <p:txBody>
          <a:bodyPr lIns="274320" tIns="182880" rIns="274320">
            <a:noAutofit/>
          </a:bodyPr>
          <a:lstStyle>
            <a:lvl1pPr marL="0" indent="0" algn="ctr">
              <a:buFontTx/>
              <a:buNone/>
              <a:defRPr sz="8800" b="1" cap="all" spc="-15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Thank You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565BB4F-4A21-8D45-A43A-E9CF342CE59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7338" y="3891346"/>
            <a:ext cx="3182370" cy="1392443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6FA51511-95CA-DE43-8515-2AD009B79293}"/>
              </a:ext>
            </a:extLst>
          </p:cNvPr>
          <p:cNvSpPr/>
          <p:nvPr userDrawn="1"/>
        </p:nvSpPr>
        <p:spPr>
          <a:xfrm>
            <a:off x="0" y="5846126"/>
            <a:ext cx="4744721" cy="787755"/>
          </a:xfrm>
          <a:prstGeom prst="rect">
            <a:avLst/>
          </a:prstGeom>
          <a:solidFill>
            <a:srgbClr val="3172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5C8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C597C55-2553-F843-B3EF-33BE3A4146F8}"/>
              </a:ext>
            </a:extLst>
          </p:cNvPr>
          <p:cNvSpPr txBox="1"/>
          <p:nvPr userDrawn="1"/>
        </p:nvSpPr>
        <p:spPr>
          <a:xfrm>
            <a:off x="415636" y="5935089"/>
            <a:ext cx="4098327" cy="61555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Strengthening California Cities through Advocacy and Education</a:t>
            </a:r>
          </a:p>
        </p:txBody>
      </p:sp>
      <p:sp>
        <p:nvSpPr>
          <p:cNvPr id="28" name="Content Placeholder 27">
            <a:extLst>
              <a:ext uri="{FF2B5EF4-FFF2-40B4-BE49-F238E27FC236}">
                <a16:creationId xmlns:a16="http://schemas.microsoft.com/office/drawing/2014/main" id="{B409B1DE-C01F-4630-8B4F-29083ABDEA64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2693324" y="2377440"/>
            <a:ext cx="6825816" cy="1128115"/>
          </a:xfrm>
          <a:prstGeom prst="rect">
            <a:avLst/>
          </a:prstGeom>
        </p:spPr>
        <p:txBody>
          <a:bodyPr/>
          <a:lstStyle>
            <a:lvl1pPr marL="0" indent="0" algn="ctr">
              <a:spcBef>
                <a:spcPts val="0"/>
              </a:spcBef>
              <a:buNone/>
              <a:defRPr sz="2800">
                <a:solidFill>
                  <a:srgbClr val="317297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F628983-BDE3-23AF-A0D6-9DB24CF325F4}"/>
              </a:ext>
            </a:extLst>
          </p:cNvPr>
          <p:cNvSpPr/>
          <p:nvPr userDrawn="1"/>
        </p:nvSpPr>
        <p:spPr>
          <a:xfrm>
            <a:off x="4901514" y="5846126"/>
            <a:ext cx="7000340" cy="787755"/>
          </a:xfrm>
          <a:prstGeom prst="rect">
            <a:avLst/>
          </a:prstGeom>
          <a:solidFill>
            <a:srgbClr val="3172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005C8E"/>
              </a:solidFill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D10F876-F1A4-DE67-3AA6-87D0ACE3C8CC}"/>
              </a:ext>
            </a:extLst>
          </p:cNvPr>
          <p:cNvSpPr txBox="1"/>
          <p:nvPr userDrawn="1"/>
        </p:nvSpPr>
        <p:spPr>
          <a:xfrm>
            <a:off x="9473420" y="6079495"/>
            <a:ext cx="206892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solidFill>
                  <a:schemeClr val="bg1"/>
                </a:solidFill>
                <a:latin typeface="Century Gothic" panose="020B0502020202020204" pitchFamily="34" charset="0"/>
              </a:rPr>
              <a:t>www.calcities.org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FF2B4C1A-505C-C172-D55D-0AB1C63ECDC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6750290" y="6123135"/>
            <a:ext cx="114216" cy="251275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FF138500-9A07-60A3-8262-EC97226BD1B0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/>
          <a:stretch/>
        </p:blipFill>
        <p:spPr>
          <a:xfrm>
            <a:off x="7001299" y="6130607"/>
            <a:ext cx="236331" cy="236331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F8676CED-8A1C-C97D-8C54-D2BAF9BA3DCD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rcRect/>
          <a:stretch/>
        </p:blipFill>
        <p:spPr>
          <a:xfrm>
            <a:off x="7374423" y="6105911"/>
            <a:ext cx="285723" cy="285723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D227F5DC-B18C-09E5-7667-F66A8F7C3D67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rcRect/>
          <a:stretch/>
        </p:blipFill>
        <p:spPr>
          <a:xfrm>
            <a:off x="7796939" y="6145978"/>
            <a:ext cx="201148" cy="205589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2A4B91D0-71C1-8580-38D4-CE04AB545351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rcRect/>
          <a:stretch/>
        </p:blipFill>
        <p:spPr>
          <a:xfrm>
            <a:off x="8134882" y="6118811"/>
            <a:ext cx="259922" cy="259922"/>
          </a:xfrm>
          <a:prstGeom prst="rect">
            <a:avLst/>
          </a:prstGeom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4590734A-3EFE-4103-223E-7B97AB052B66}"/>
              </a:ext>
            </a:extLst>
          </p:cNvPr>
          <p:cNvSpPr txBox="1"/>
          <p:nvPr userDrawn="1"/>
        </p:nvSpPr>
        <p:spPr>
          <a:xfrm>
            <a:off x="5469657" y="6064106"/>
            <a:ext cx="13168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>
                <a:solidFill>
                  <a:schemeClr val="bg1"/>
                </a:solidFill>
                <a:latin typeface="Century Gothic" panose="020B0502020202020204" pitchFamily="34" charset="0"/>
              </a:rPr>
              <a:t>Follow us</a:t>
            </a:r>
          </a:p>
        </p:txBody>
      </p:sp>
    </p:spTree>
    <p:extLst>
      <p:ext uri="{BB962C8B-B14F-4D97-AF65-F5344CB8AC3E}">
        <p14:creationId xmlns:p14="http://schemas.microsoft.com/office/powerpoint/2010/main" val="113001971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A5B0FD-D521-D243-A414-380416B5AF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E7B76F-20B5-7A47-96DF-BBA887E543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457201"/>
            <a:ext cx="6172200" cy="5403850"/>
          </a:xfrm>
          <a:prstGeom prst="rect">
            <a:avLst/>
          </a:prstGeom>
          <a:solidFill>
            <a:schemeClr val="bg2"/>
          </a:solidFill>
        </p:spPr>
        <p:txBody>
          <a:bodyPr tIns="274320"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CF6900D-B238-234E-BB8F-1459E52ACE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 tIns="18288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BE1C236-25C4-FC42-B6B9-6EB6BC4E7C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200" y="6356350"/>
            <a:ext cx="7315199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305AC7E-6226-974F-A6F5-0FBA202BFE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05C48-853C-B84D-B21B-D6D599F83FFD}" type="slidenum">
              <a:rPr lang="en-US" smtClean="0"/>
              <a:t>‹#›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C058EA4-3328-C378-F11C-0C1313D8C99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6355" y="6093929"/>
            <a:ext cx="1487194" cy="650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89055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79DDCA-730D-6540-8B76-9078D599BA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37BBA82-17C9-3B40-93A6-966269908C8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3D581BC-7A31-8944-A81F-CF4EEECB3CE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 lIns="274320" tIns="18288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F9E23C-7D52-474F-AAE9-0437A7E1B8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200" y="6356350"/>
            <a:ext cx="7315199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6B70740-1377-3C47-AB4F-B365408800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05C48-853C-B84D-B21B-D6D599F83FFD}" type="slidenum">
              <a:rPr lang="en-US" smtClean="0"/>
              <a:t>‹#›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A55D159-4624-F944-A3AE-BDC68CE41B6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6355" y="6093929"/>
            <a:ext cx="1487194" cy="650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97410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imary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116B6D54-970A-47A9-8DF3-A7D9931819D5}"/>
              </a:ext>
            </a:extLst>
          </p:cNvPr>
          <p:cNvSpPr/>
          <p:nvPr userDrawn="1"/>
        </p:nvSpPr>
        <p:spPr>
          <a:xfrm>
            <a:off x="-100584" y="-64008"/>
            <a:ext cx="12292584" cy="6922008"/>
          </a:xfrm>
          <a:prstGeom prst="rect">
            <a:avLst/>
          </a:prstGeom>
          <a:solidFill>
            <a:srgbClr val="3172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2287C8A-F9C9-43CC-B525-915AB524F5DC}"/>
              </a:ext>
            </a:extLst>
          </p:cNvPr>
          <p:cNvSpPr/>
          <p:nvPr userDrawn="1"/>
        </p:nvSpPr>
        <p:spPr>
          <a:xfrm>
            <a:off x="-218661" y="2047992"/>
            <a:ext cx="4353558" cy="269562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09E3E9F-65C8-4E11-BE7F-19F62CFD8F8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501DDB5-5CD0-48A0-973E-431513B18FB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5405C48-853C-B84D-B21B-D6D599F83FFD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4B941E6-2595-4F61-805C-303A2F5665E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358256" y="2269498"/>
            <a:ext cx="3293410" cy="1441028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091721B7-EA91-4698-AE58-03D0C77B0D93}"/>
              </a:ext>
            </a:extLst>
          </p:cNvPr>
          <p:cNvSpPr/>
          <p:nvPr userDrawn="1"/>
        </p:nvSpPr>
        <p:spPr>
          <a:xfrm>
            <a:off x="4328481" y="2051919"/>
            <a:ext cx="7929780" cy="269562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5C9D3EF-B5A0-425F-9DC5-731EE4642F4F}"/>
              </a:ext>
            </a:extLst>
          </p:cNvPr>
          <p:cNvSpPr txBox="1"/>
          <p:nvPr userDrawn="1"/>
        </p:nvSpPr>
        <p:spPr>
          <a:xfrm>
            <a:off x="217579" y="3868943"/>
            <a:ext cx="40690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solidFill>
                  <a:srgbClr val="317297"/>
                </a:solidFill>
                <a:latin typeface="Gotham Medium" pitchFamily="2" charset="0"/>
                <a:cs typeface="Gotham Medium" pitchFamily="2" charset="0"/>
              </a:rPr>
              <a:t>Strengthening California Cities </a:t>
            </a:r>
          </a:p>
          <a:p>
            <a:r>
              <a:rPr lang="en-US" sz="1600" dirty="0">
                <a:solidFill>
                  <a:srgbClr val="317297"/>
                </a:solidFill>
                <a:latin typeface="Gotham Medium" pitchFamily="2" charset="0"/>
                <a:cs typeface="Gotham Medium" pitchFamily="2" charset="0"/>
              </a:rPr>
              <a:t>through Advocacy and Education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F4BACC9-A154-4EDC-99D6-C1C5C9F0A95B}"/>
              </a:ext>
            </a:extLst>
          </p:cNvPr>
          <p:cNvSpPr txBox="1"/>
          <p:nvPr userDrawn="1"/>
        </p:nvSpPr>
        <p:spPr>
          <a:xfrm>
            <a:off x="6894841" y="5988110"/>
            <a:ext cx="50587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endParaRPr lang="en-US" sz="2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5576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B3F74A7A-5A84-00FF-5837-0397EC775441}"/>
              </a:ext>
            </a:extLst>
          </p:cNvPr>
          <p:cNvSpPr/>
          <p:nvPr userDrawn="1"/>
        </p:nvSpPr>
        <p:spPr>
          <a:xfrm>
            <a:off x="6007284" y="6214761"/>
            <a:ext cx="4148348" cy="419120"/>
          </a:xfrm>
          <a:prstGeom prst="rect">
            <a:avLst/>
          </a:prstGeom>
          <a:solidFill>
            <a:srgbClr val="3172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005C8E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BCEC4AD-252B-7D4B-9112-08ED21D212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365125"/>
            <a:ext cx="11350752" cy="97764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A2AA55-818D-BE4A-BD0B-925C6060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lIns="27432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AD7C81-EC42-BE4B-9F9A-B36B071A6A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200" y="6356350"/>
            <a:ext cx="7315199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7BC995-9813-E749-A0CA-8297C1EBE2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05C48-853C-B84D-B21B-D6D599F83FFD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4EE9A24-E05B-4DA4-AE57-2BF9B44D3252}"/>
              </a:ext>
            </a:extLst>
          </p:cNvPr>
          <p:cNvSpPr/>
          <p:nvPr userDrawn="1"/>
        </p:nvSpPr>
        <p:spPr>
          <a:xfrm>
            <a:off x="-1" y="6214761"/>
            <a:ext cx="5914871" cy="419120"/>
          </a:xfrm>
          <a:prstGeom prst="rect">
            <a:avLst/>
          </a:prstGeom>
          <a:solidFill>
            <a:srgbClr val="3172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5C8E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1144A5B-3FF2-4DE9-9855-E8E3D6BDBDFD}"/>
              </a:ext>
            </a:extLst>
          </p:cNvPr>
          <p:cNvSpPr txBox="1"/>
          <p:nvPr userDrawn="1"/>
        </p:nvSpPr>
        <p:spPr>
          <a:xfrm>
            <a:off x="242481" y="6274382"/>
            <a:ext cx="5480703" cy="29238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300" dirty="0">
                <a:solidFill>
                  <a:schemeClr val="bg1"/>
                </a:solidFill>
                <a:latin typeface="Century Gothic" panose="020B0502020202020204" pitchFamily="34" charset="0"/>
              </a:rPr>
              <a:t>Strengthening California Cities through Advocacy and Education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D780096-B914-4EB8-98E6-C311A969D60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6355" y="6093929"/>
            <a:ext cx="1487194" cy="65072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1E50921-2D7A-2422-9BAB-9FBCC4A4779B}"/>
              </a:ext>
            </a:extLst>
          </p:cNvPr>
          <p:cNvSpPr txBox="1"/>
          <p:nvPr userDrawn="1"/>
        </p:nvSpPr>
        <p:spPr>
          <a:xfrm>
            <a:off x="8545732" y="6298426"/>
            <a:ext cx="139449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solidFill>
                  <a:schemeClr val="bg1"/>
                </a:solidFill>
                <a:latin typeface="Century Gothic" panose="020B0502020202020204" pitchFamily="34" charset="0"/>
              </a:rPr>
              <a:t>www.calcities.org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78F424A2-7EBB-A655-40A0-EB6142B83E4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102927" y="6351079"/>
            <a:ext cx="71048" cy="15630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B0A44EB2-F91D-FF18-4351-9C15108451B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/>
          <a:stretch/>
        </p:blipFill>
        <p:spPr>
          <a:xfrm>
            <a:off x="7251436" y="6355727"/>
            <a:ext cx="147009" cy="147009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C4353540-775B-810C-BDC0-CE61E42A3E12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rcRect/>
          <a:stretch/>
        </p:blipFill>
        <p:spPr>
          <a:xfrm>
            <a:off x="7489354" y="6340364"/>
            <a:ext cx="177734" cy="177734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55AE9A36-FCA7-67E3-7708-164C105617CC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rcRect/>
          <a:stretch/>
        </p:blipFill>
        <p:spPr>
          <a:xfrm>
            <a:off x="7763435" y="6365288"/>
            <a:ext cx="125123" cy="127886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80E8183D-925D-9236-74E0-C0DEABF37056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rcRect/>
          <a:stretch/>
        </p:blipFill>
        <p:spPr>
          <a:xfrm>
            <a:off x="7975593" y="6348389"/>
            <a:ext cx="161684" cy="161684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FD8A1EEA-21E2-53D3-609C-899B340B9906}"/>
              </a:ext>
            </a:extLst>
          </p:cNvPr>
          <p:cNvSpPr txBox="1"/>
          <p:nvPr userDrawn="1"/>
        </p:nvSpPr>
        <p:spPr>
          <a:xfrm>
            <a:off x="6194107" y="6290732"/>
            <a:ext cx="88758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chemeClr val="bg1"/>
                </a:solidFill>
                <a:latin typeface="Century Gothic" panose="020B0502020202020204" pitchFamily="34" charset="0"/>
              </a:rPr>
              <a:t>Follow us</a:t>
            </a:r>
          </a:p>
        </p:txBody>
      </p:sp>
    </p:spTree>
    <p:extLst>
      <p:ext uri="{BB962C8B-B14F-4D97-AF65-F5344CB8AC3E}">
        <p14:creationId xmlns:p14="http://schemas.microsoft.com/office/powerpoint/2010/main" val="346800279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3006E6BC-E69C-40A3-ADA7-15C8F2B167EA}"/>
              </a:ext>
            </a:extLst>
          </p:cNvPr>
          <p:cNvSpPr/>
          <p:nvPr userDrawn="1"/>
        </p:nvSpPr>
        <p:spPr>
          <a:xfrm>
            <a:off x="6007284" y="6214761"/>
            <a:ext cx="4148348" cy="419120"/>
          </a:xfrm>
          <a:prstGeom prst="rect">
            <a:avLst/>
          </a:prstGeom>
          <a:solidFill>
            <a:srgbClr val="3172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005C8E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BCEC4AD-252B-7D4B-9112-08ED21D212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365126"/>
            <a:ext cx="11350752" cy="91997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A2AA55-818D-BE4A-BD0B-925C6060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lIns="27432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AD7C81-EC42-BE4B-9F9A-B36B071A6A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200" y="6356350"/>
            <a:ext cx="7315199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7BC995-9813-E749-A0CA-8297C1EBE2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05C48-853C-B84D-B21B-D6D599F83FFD}" type="slidenum">
              <a:rPr lang="en-US" smtClean="0"/>
              <a:t>‹#›</a:t>
            </a:fld>
            <a:endParaRPr lang="en-US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EB7377DC-DA9B-48CC-BF83-0B7CE4608B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lIns="27432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80B2A07-1B64-4243-8552-024B91250335}"/>
              </a:ext>
            </a:extLst>
          </p:cNvPr>
          <p:cNvSpPr/>
          <p:nvPr userDrawn="1"/>
        </p:nvSpPr>
        <p:spPr>
          <a:xfrm>
            <a:off x="-1" y="6214761"/>
            <a:ext cx="5914871" cy="419120"/>
          </a:xfrm>
          <a:prstGeom prst="rect">
            <a:avLst/>
          </a:prstGeom>
          <a:solidFill>
            <a:srgbClr val="3172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5C8E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EA344D7-9954-4D7B-B7BA-7FDA737EA861}"/>
              </a:ext>
            </a:extLst>
          </p:cNvPr>
          <p:cNvSpPr txBox="1"/>
          <p:nvPr userDrawn="1"/>
        </p:nvSpPr>
        <p:spPr>
          <a:xfrm>
            <a:off x="242481" y="6274382"/>
            <a:ext cx="5480703" cy="29238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300" dirty="0">
                <a:solidFill>
                  <a:schemeClr val="bg1"/>
                </a:solidFill>
                <a:latin typeface="Century Gothic" panose="020B0502020202020204" pitchFamily="34" charset="0"/>
              </a:rPr>
              <a:t>Strengthening California Cities through Advocacy and Education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458BF4C-962A-4EAD-B9BE-37447E8FC127}"/>
              </a:ext>
            </a:extLst>
          </p:cNvPr>
          <p:cNvSpPr txBox="1"/>
          <p:nvPr userDrawn="1"/>
        </p:nvSpPr>
        <p:spPr>
          <a:xfrm>
            <a:off x="8545732" y="6298426"/>
            <a:ext cx="139449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solidFill>
                  <a:schemeClr val="bg1"/>
                </a:solidFill>
                <a:latin typeface="Century Gothic" panose="020B0502020202020204" pitchFamily="34" charset="0"/>
              </a:rPr>
              <a:t>www.calcities.org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28074896-C4CD-4A77-93D1-3F2C6DB2AD6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6355" y="6093929"/>
            <a:ext cx="1487194" cy="65072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4410A11D-EF8D-44C6-8042-4A7509A22393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102927" y="6351079"/>
            <a:ext cx="71048" cy="15630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F05E042-3FB2-479F-A385-EE96784C0BE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/>
          <a:stretch/>
        </p:blipFill>
        <p:spPr>
          <a:xfrm>
            <a:off x="7251436" y="6355727"/>
            <a:ext cx="147009" cy="14700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3950CDF-E20E-079B-56A7-5D5AF8447BF2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rcRect/>
          <a:stretch/>
        </p:blipFill>
        <p:spPr>
          <a:xfrm>
            <a:off x="7489354" y="6340364"/>
            <a:ext cx="177734" cy="177734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BAD842F4-4970-AF7A-E2B1-2BB23523B063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rcRect/>
          <a:stretch/>
        </p:blipFill>
        <p:spPr>
          <a:xfrm>
            <a:off x="7763435" y="6365288"/>
            <a:ext cx="125123" cy="127886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2161C1E9-8FD9-6BAB-263D-DAB2BCCD36B5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rcRect/>
          <a:stretch/>
        </p:blipFill>
        <p:spPr>
          <a:xfrm>
            <a:off x="7975593" y="6348389"/>
            <a:ext cx="161684" cy="161684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390F02AC-BA19-3C5C-F31E-D9FA35CCA7B0}"/>
              </a:ext>
            </a:extLst>
          </p:cNvPr>
          <p:cNvSpPr txBox="1"/>
          <p:nvPr userDrawn="1"/>
        </p:nvSpPr>
        <p:spPr>
          <a:xfrm>
            <a:off x="6194107" y="6290732"/>
            <a:ext cx="88758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chemeClr val="bg1"/>
                </a:solidFill>
                <a:latin typeface="Century Gothic" panose="020B0502020202020204" pitchFamily="34" charset="0"/>
              </a:rPr>
              <a:t>Follow us</a:t>
            </a:r>
          </a:p>
        </p:txBody>
      </p:sp>
    </p:spTree>
    <p:extLst>
      <p:ext uri="{BB962C8B-B14F-4D97-AF65-F5344CB8AC3E}">
        <p14:creationId xmlns:p14="http://schemas.microsoft.com/office/powerpoint/2010/main" val="395870238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7B9FF9C0-9D21-A54A-B8DF-71C1064AAE9C}"/>
              </a:ext>
            </a:extLst>
          </p:cNvPr>
          <p:cNvSpPr/>
          <p:nvPr userDrawn="1"/>
        </p:nvSpPr>
        <p:spPr>
          <a:xfrm>
            <a:off x="6007284" y="6214761"/>
            <a:ext cx="3791872" cy="419120"/>
          </a:xfrm>
          <a:prstGeom prst="rect">
            <a:avLst/>
          </a:prstGeom>
          <a:solidFill>
            <a:srgbClr val="3172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005C8E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B11053A-D092-BC47-85D4-83DFC873BD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494952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153837-6051-3E4B-A52B-9C715B7FFA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69919"/>
            <a:ext cx="10515600" cy="996690"/>
          </a:xfrm>
          <a:prstGeom prst="rect">
            <a:avLst/>
          </a:prstGeom>
        </p:spPr>
        <p:txBody>
          <a:bodyPr lIns="27432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AD76E5D-4D8F-9B4D-B462-2EAB28631C70}"/>
              </a:ext>
            </a:extLst>
          </p:cNvPr>
          <p:cNvSpPr/>
          <p:nvPr userDrawn="1"/>
        </p:nvSpPr>
        <p:spPr>
          <a:xfrm>
            <a:off x="-1" y="6214761"/>
            <a:ext cx="5914871" cy="419120"/>
          </a:xfrm>
          <a:prstGeom prst="rect">
            <a:avLst/>
          </a:prstGeom>
          <a:solidFill>
            <a:srgbClr val="3172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5C8E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8675FB8-52EF-894A-9B41-8BF87ADECD67}"/>
              </a:ext>
            </a:extLst>
          </p:cNvPr>
          <p:cNvSpPr txBox="1"/>
          <p:nvPr userDrawn="1"/>
        </p:nvSpPr>
        <p:spPr>
          <a:xfrm>
            <a:off x="242481" y="6274382"/>
            <a:ext cx="5480703" cy="29238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300" dirty="0">
                <a:solidFill>
                  <a:schemeClr val="bg1"/>
                </a:solidFill>
                <a:latin typeface="Century Gothic" panose="020B0502020202020204" pitchFamily="34" charset="0"/>
              </a:rPr>
              <a:t>Strengthening California Cities through Advocacy and Education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1DD22EDA-8878-5B4A-9935-8361CFBFC43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6355" y="6093929"/>
            <a:ext cx="1487194" cy="65072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7723BF8F-7E08-78A7-FF0A-5A27B0ADB260}"/>
              </a:ext>
            </a:extLst>
          </p:cNvPr>
          <p:cNvSpPr/>
          <p:nvPr userDrawn="1"/>
        </p:nvSpPr>
        <p:spPr>
          <a:xfrm>
            <a:off x="6007284" y="6214761"/>
            <a:ext cx="4148348" cy="419120"/>
          </a:xfrm>
          <a:prstGeom prst="rect">
            <a:avLst/>
          </a:prstGeom>
          <a:solidFill>
            <a:srgbClr val="3172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005C8E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846FCA68-65A7-0752-B9CD-9E40CC37C80A}"/>
              </a:ext>
            </a:extLst>
          </p:cNvPr>
          <p:cNvSpPr txBox="1"/>
          <p:nvPr userDrawn="1"/>
        </p:nvSpPr>
        <p:spPr>
          <a:xfrm>
            <a:off x="8545732" y="6298426"/>
            <a:ext cx="139449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solidFill>
                  <a:schemeClr val="bg1"/>
                </a:solidFill>
                <a:latin typeface="Century Gothic" panose="020B0502020202020204" pitchFamily="34" charset="0"/>
              </a:rPr>
              <a:t>www.calcities.org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EA2D8E07-6FC1-3C55-4C69-53FF4B81688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102927" y="6351079"/>
            <a:ext cx="71048" cy="156305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CB3834CD-C2AB-BEB3-29B7-76CD022CCF10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/>
          <a:stretch/>
        </p:blipFill>
        <p:spPr>
          <a:xfrm>
            <a:off x="7251436" y="6355727"/>
            <a:ext cx="147009" cy="147009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894DB506-3CAD-B76F-E87E-911CFEC3B0C7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rcRect/>
          <a:stretch/>
        </p:blipFill>
        <p:spPr>
          <a:xfrm>
            <a:off x="7489354" y="6340364"/>
            <a:ext cx="177734" cy="177734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8489FB71-E833-D8EF-60FF-EB071E1BAB97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rcRect/>
          <a:stretch/>
        </p:blipFill>
        <p:spPr>
          <a:xfrm>
            <a:off x="7763435" y="6365288"/>
            <a:ext cx="125123" cy="127886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F64A0007-6EF9-61E3-3B13-AFE31A3941B3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rcRect/>
          <a:stretch/>
        </p:blipFill>
        <p:spPr>
          <a:xfrm>
            <a:off x="7975593" y="6348389"/>
            <a:ext cx="161684" cy="161684"/>
          </a:xfrm>
          <a:prstGeom prst="rect">
            <a:avLst/>
          </a:prstGeom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D00C148E-23E4-D234-780C-3893D07DE6B0}"/>
              </a:ext>
            </a:extLst>
          </p:cNvPr>
          <p:cNvSpPr txBox="1"/>
          <p:nvPr userDrawn="1"/>
        </p:nvSpPr>
        <p:spPr>
          <a:xfrm>
            <a:off x="6194107" y="6290732"/>
            <a:ext cx="88758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chemeClr val="bg1"/>
                </a:solidFill>
                <a:latin typeface="Century Gothic" panose="020B0502020202020204" pitchFamily="34" charset="0"/>
              </a:rPr>
              <a:t>Follow us</a:t>
            </a:r>
          </a:p>
        </p:txBody>
      </p:sp>
    </p:spTree>
    <p:extLst>
      <p:ext uri="{BB962C8B-B14F-4D97-AF65-F5344CB8AC3E}">
        <p14:creationId xmlns:p14="http://schemas.microsoft.com/office/powerpoint/2010/main" val="247589938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E0E6B0-E6AE-FC44-9C1E-9157E47F3E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1353800" cy="106825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E4E612-D82F-8047-9A4A-926B1865E0C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>
            <a:lvl1pPr>
              <a:buSzPct val="100000"/>
              <a:defRPr sz="2800"/>
            </a:lvl1pPr>
            <a:lvl2pPr marL="800100" indent="-228600">
              <a:buClr>
                <a:srgbClr val="F99D31"/>
              </a:buClr>
              <a:buSzPct val="100000"/>
              <a:buFont typeface="Wingdings" panose="05000000000000000000" pitchFamily="2" charset="2"/>
              <a:buChar char="§"/>
              <a:defRPr sz="2400"/>
            </a:lvl2pPr>
            <a:lvl3pPr marL="1257300" indent="-228600">
              <a:buSzPct val="100000"/>
              <a:buFont typeface="Wingdings" panose="05000000000000000000" pitchFamily="2" charset="2"/>
              <a:buChar char="§"/>
              <a:defRPr sz="2200"/>
            </a:lvl3pPr>
            <a:lvl4pPr marL="1657350" indent="-228600">
              <a:buClr>
                <a:srgbClr val="FFC222"/>
              </a:buClr>
              <a:buSzPct val="100000"/>
              <a:buFont typeface="Arial" panose="020B0604020202020204" pitchFamily="34" charset="0"/>
              <a:buChar char="•"/>
              <a:defRPr/>
            </a:lvl4pPr>
            <a:lvl5pPr marL="2114550" marR="0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tabLst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52CE454-5B07-644C-99C2-BE72A4F5D13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>
            <a:lvl1pPr>
              <a:buSzPct val="100000"/>
              <a:defRPr sz="2800"/>
            </a:lvl1pPr>
            <a:lvl2pPr>
              <a:buClr>
                <a:srgbClr val="F99D31"/>
              </a:buClr>
              <a:buSzPct val="100000"/>
              <a:defRPr/>
            </a:lvl2pPr>
            <a:lvl3pPr marL="1257300" indent="-228600">
              <a:buSzPct val="100000"/>
              <a:buFont typeface="Wingdings" panose="05000000000000000000" pitchFamily="2" charset="2"/>
              <a:buChar char="§"/>
              <a:defRPr/>
            </a:lvl3pPr>
            <a:lvl4pPr marL="1657350" indent="-228600">
              <a:buSzPct val="100000"/>
              <a:buFont typeface="Arial" panose="020B0604020202020204" pitchFamily="34" charset="0"/>
              <a:buChar char="•"/>
              <a:defRPr/>
            </a:lvl4pPr>
            <a:lvl5pPr>
              <a:buSzPct val="100000"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D14A65B-C782-6947-A3EE-348103E301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200" y="6356350"/>
            <a:ext cx="7315199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5834FCF-1F8F-1744-836D-39373772E6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05C48-853C-B84D-B21B-D6D599F83FFD}" type="slidenum">
              <a:rPr lang="en-US" smtClean="0"/>
              <a:t>‹#›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AF7A10A-96EA-09C1-49E6-11FE10285F9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6355" y="6093929"/>
            <a:ext cx="1487194" cy="650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10727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6FAEF7-F784-8245-BBD2-59678DDA4B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1352212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6DC8E61-47EB-AB45-8B84-4AC9FDC9E7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0">
                <a:solidFill>
                  <a:schemeClr val="accent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4D9E7C9-C515-0245-BE8F-1CB39B9C77A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>
            <a:lvl2pPr marL="800100" indent="-228600">
              <a:buClr>
                <a:srgbClr val="F99D31"/>
              </a:buClr>
              <a:buFont typeface="Wingdings" panose="05000000000000000000" pitchFamily="2" charset="2"/>
              <a:buChar char="§"/>
              <a:defRPr/>
            </a:lvl2pPr>
            <a:lvl3pPr marL="1257300" indent="-228600">
              <a:buClr>
                <a:srgbClr val="317297"/>
              </a:buClr>
              <a:buFont typeface="Wingdings" panose="05000000000000000000" pitchFamily="2" charset="2"/>
              <a:buChar char="§"/>
              <a:defRPr sz="2200"/>
            </a:lvl3pPr>
            <a:lvl4pPr>
              <a:buClr>
                <a:srgbClr val="F99D31"/>
              </a:buClr>
              <a:defRPr/>
            </a:lvl4pPr>
            <a:lvl5pPr>
              <a:buClr>
                <a:srgbClr val="317297"/>
              </a:buCl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B1A475F-6640-F142-A51B-36C755D4699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0">
                <a:solidFill>
                  <a:schemeClr val="accent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272463F-2062-9D4F-B8FB-EF113B4BB8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200" y="6356350"/>
            <a:ext cx="7315199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CFC8EA0-E9A7-074C-BD5D-1B4F65C249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05C48-853C-B84D-B21B-D6D599F83FFD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Content Placeholder 3">
            <a:extLst>
              <a:ext uri="{FF2B5EF4-FFF2-40B4-BE49-F238E27FC236}">
                <a16:creationId xmlns:a16="http://schemas.microsoft.com/office/drawing/2014/main" id="{2602D48B-350E-4035-906A-3958101321C1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6172201" y="2541123"/>
            <a:ext cx="5183188" cy="3642902"/>
          </a:xfrm>
          <a:prstGeom prst="rect">
            <a:avLst/>
          </a:prstGeom>
        </p:spPr>
        <p:txBody>
          <a:bodyPr/>
          <a:lstStyle>
            <a:lvl2pPr marL="800100" indent="-228600">
              <a:buClr>
                <a:srgbClr val="F99D31"/>
              </a:buClr>
              <a:buFont typeface="Wingdings" panose="05000000000000000000" pitchFamily="2" charset="2"/>
              <a:buChar char="§"/>
              <a:defRPr/>
            </a:lvl2pPr>
            <a:lvl3pPr marL="1257300" indent="-228600">
              <a:buClr>
                <a:srgbClr val="317297"/>
              </a:buClr>
              <a:buFont typeface="Wingdings" panose="05000000000000000000" pitchFamily="2" charset="2"/>
              <a:buChar char="§"/>
              <a:defRPr sz="2200"/>
            </a:lvl3pPr>
            <a:lvl4pPr>
              <a:buClr>
                <a:srgbClr val="F99D31"/>
              </a:buClr>
              <a:defRPr/>
            </a:lvl4pPr>
            <a:lvl5pPr>
              <a:buClr>
                <a:srgbClr val="317297"/>
              </a:buCl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CA4FDC1-0775-B1AF-8E5D-79BFD1946DB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6355" y="6093929"/>
            <a:ext cx="1487194" cy="650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192980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724159-9147-2148-B94E-4F0D5F539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1353800" cy="106825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740507D-46AB-DB41-AEFC-D8719C3B72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200" y="6356350"/>
            <a:ext cx="73152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CDFD34D-92A9-3649-9EB5-37C1B5CD79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05C48-853C-B84D-B21B-D6D599F83FFD}" type="slidenum">
              <a:rPr lang="en-US" smtClean="0"/>
              <a:t>‹#›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702A7A3-1392-33E8-BAF6-EE252D98289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6355" y="6093929"/>
            <a:ext cx="1487194" cy="650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390702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 Placeholder 23">
            <a:extLst>
              <a:ext uri="{FF2B5EF4-FFF2-40B4-BE49-F238E27FC236}">
                <a16:creationId xmlns:a16="http://schemas.microsoft.com/office/drawing/2014/main" id="{D3CB4FCA-F14C-E646-BE8E-CBE85C45090F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478858" y="351555"/>
            <a:ext cx="7221468" cy="1595438"/>
          </a:xfrm>
          <a:prstGeom prst="rect">
            <a:avLst/>
          </a:prstGeom>
          <a:solidFill>
            <a:schemeClr val="bg1"/>
          </a:solidFill>
        </p:spPr>
        <p:txBody>
          <a:bodyPr lIns="274320" tIns="182880" rIns="274320">
            <a:noAutofit/>
          </a:bodyPr>
          <a:lstStyle>
            <a:lvl1pPr marL="0" indent="0" algn="ctr">
              <a:buFontTx/>
              <a:buNone/>
              <a:defRPr sz="8800" b="1" cap="all" spc="-15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Thank You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565BB4F-4A21-8D45-A43A-E9CF342CE59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7338" y="3891346"/>
            <a:ext cx="3182370" cy="1392443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6FA51511-95CA-DE43-8515-2AD009B79293}"/>
              </a:ext>
            </a:extLst>
          </p:cNvPr>
          <p:cNvSpPr/>
          <p:nvPr userDrawn="1"/>
        </p:nvSpPr>
        <p:spPr>
          <a:xfrm>
            <a:off x="0" y="5846126"/>
            <a:ext cx="4744721" cy="787755"/>
          </a:xfrm>
          <a:prstGeom prst="rect">
            <a:avLst/>
          </a:prstGeom>
          <a:solidFill>
            <a:srgbClr val="3172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5C8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C597C55-2553-F843-B3EF-33BE3A4146F8}"/>
              </a:ext>
            </a:extLst>
          </p:cNvPr>
          <p:cNvSpPr txBox="1"/>
          <p:nvPr userDrawn="1"/>
        </p:nvSpPr>
        <p:spPr>
          <a:xfrm>
            <a:off x="415636" y="5935089"/>
            <a:ext cx="4098327" cy="61555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Strengthening California Cities through Advocacy and Education</a:t>
            </a:r>
          </a:p>
        </p:txBody>
      </p:sp>
      <p:sp>
        <p:nvSpPr>
          <p:cNvPr id="28" name="Content Placeholder 27">
            <a:extLst>
              <a:ext uri="{FF2B5EF4-FFF2-40B4-BE49-F238E27FC236}">
                <a16:creationId xmlns:a16="http://schemas.microsoft.com/office/drawing/2014/main" id="{B409B1DE-C01F-4630-8B4F-29083ABDEA64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2693324" y="2377440"/>
            <a:ext cx="6825816" cy="1128115"/>
          </a:xfrm>
          <a:prstGeom prst="rect">
            <a:avLst/>
          </a:prstGeom>
        </p:spPr>
        <p:txBody>
          <a:bodyPr/>
          <a:lstStyle>
            <a:lvl1pPr marL="0" indent="0" algn="ctr">
              <a:spcBef>
                <a:spcPts val="0"/>
              </a:spcBef>
              <a:buNone/>
              <a:defRPr sz="2800">
                <a:solidFill>
                  <a:srgbClr val="317297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F628983-BDE3-23AF-A0D6-9DB24CF325F4}"/>
              </a:ext>
            </a:extLst>
          </p:cNvPr>
          <p:cNvSpPr/>
          <p:nvPr userDrawn="1"/>
        </p:nvSpPr>
        <p:spPr>
          <a:xfrm>
            <a:off x="4901514" y="5846126"/>
            <a:ext cx="7000340" cy="787755"/>
          </a:xfrm>
          <a:prstGeom prst="rect">
            <a:avLst/>
          </a:prstGeom>
          <a:solidFill>
            <a:srgbClr val="3172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005C8E"/>
              </a:solidFill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D10F876-F1A4-DE67-3AA6-87D0ACE3C8CC}"/>
              </a:ext>
            </a:extLst>
          </p:cNvPr>
          <p:cNvSpPr txBox="1"/>
          <p:nvPr userDrawn="1"/>
        </p:nvSpPr>
        <p:spPr>
          <a:xfrm>
            <a:off x="9473420" y="6079495"/>
            <a:ext cx="206892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solidFill>
                  <a:schemeClr val="bg1"/>
                </a:solidFill>
                <a:latin typeface="Century Gothic" panose="020B0502020202020204" pitchFamily="34" charset="0"/>
              </a:rPr>
              <a:t>www.calcities.org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FF2B4C1A-505C-C172-D55D-0AB1C63ECDC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6750290" y="6123135"/>
            <a:ext cx="114216" cy="251275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FF138500-9A07-60A3-8262-EC97226BD1B0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/>
          <a:stretch/>
        </p:blipFill>
        <p:spPr>
          <a:xfrm>
            <a:off x="7001299" y="6130607"/>
            <a:ext cx="236331" cy="236331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F8676CED-8A1C-C97D-8C54-D2BAF9BA3DCD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rcRect/>
          <a:stretch/>
        </p:blipFill>
        <p:spPr>
          <a:xfrm>
            <a:off x="7374423" y="6105911"/>
            <a:ext cx="285723" cy="285723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D227F5DC-B18C-09E5-7667-F66A8F7C3D67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rcRect/>
          <a:stretch/>
        </p:blipFill>
        <p:spPr>
          <a:xfrm>
            <a:off x="7796939" y="6145978"/>
            <a:ext cx="201148" cy="205589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2A4B91D0-71C1-8580-38D4-CE04AB545351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rcRect/>
          <a:stretch/>
        </p:blipFill>
        <p:spPr>
          <a:xfrm>
            <a:off x="8134882" y="6118811"/>
            <a:ext cx="259922" cy="259922"/>
          </a:xfrm>
          <a:prstGeom prst="rect">
            <a:avLst/>
          </a:prstGeom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4590734A-3EFE-4103-223E-7B97AB052B66}"/>
              </a:ext>
            </a:extLst>
          </p:cNvPr>
          <p:cNvSpPr txBox="1"/>
          <p:nvPr userDrawn="1"/>
        </p:nvSpPr>
        <p:spPr>
          <a:xfrm>
            <a:off x="5469657" y="6064106"/>
            <a:ext cx="13168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>
                <a:solidFill>
                  <a:schemeClr val="bg1"/>
                </a:solidFill>
                <a:latin typeface="Century Gothic" panose="020B0502020202020204" pitchFamily="34" charset="0"/>
              </a:rPr>
              <a:t>Follow us</a:t>
            </a:r>
          </a:p>
        </p:txBody>
      </p:sp>
    </p:spTree>
    <p:extLst>
      <p:ext uri="{BB962C8B-B14F-4D97-AF65-F5344CB8AC3E}">
        <p14:creationId xmlns:p14="http://schemas.microsoft.com/office/powerpoint/2010/main" val="102018843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A5B0FD-D521-D243-A414-380416B5AF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E7B76F-20B5-7A47-96DF-BBA887E543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457201"/>
            <a:ext cx="6172200" cy="5403850"/>
          </a:xfrm>
          <a:prstGeom prst="rect">
            <a:avLst/>
          </a:prstGeom>
          <a:solidFill>
            <a:schemeClr val="bg2"/>
          </a:solidFill>
        </p:spPr>
        <p:txBody>
          <a:bodyPr tIns="274320"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CF6900D-B238-234E-BB8F-1459E52ACE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 tIns="18288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BE1C236-25C4-FC42-B6B9-6EB6BC4E7C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200" y="6356350"/>
            <a:ext cx="7315199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305AC7E-6226-974F-A6F5-0FBA202BFE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05C48-853C-B84D-B21B-D6D599F83FFD}" type="slidenum">
              <a:rPr lang="en-US" smtClean="0"/>
              <a:t>‹#›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C058EA4-3328-C378-F11C-0C1313D8C99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6355" y="6093929"/>
            <a:ext cx="1487194" cy="650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580602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79DDCA-730D-6540-8B76-9078D599BA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37BBA82-17C9-3B40-93A6-966269908C8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3D581BC-7A31-8944-A81F-CF4EEECB3CE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 lIns="274320" tIns="18288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F9E23C-7D52-474F-AAE9-0437A7E1B8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200" y="6356350"/>
            <a:ext cx="7315199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6B70740-1377-3C47-AB4F-B365408800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05C48-853C-B84D-B21B-D6D599F83FFD}" type="slidenum">
              <a:rPr lang="en-US" smtClean="0"/>
              <a:t>‹#›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A55D159-4624-F944-A3AE-BDC68CE41B6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6355" y="6093929"/>
            <a:ext cx="1487194" cy="650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163995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3048513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2B0B97-13BD-4E86-B5D8-DB1D88152E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7170DCA-A5F2-4AA0-B7F0-883205B072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247338-E8F6-4C2E-8D45-4225027AA3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70CEA-0933-4461-A4B3-CFA7DC32CB66}" type="datetimeFigureOut">
              <a:rPr lang="en-US" smtClean="0"/>
              <a:t>8/3/2026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818ABC-EC62-4A8A-BB66-B04C1CBE29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37CD83-D3C4-4CDE-91BF-77A05FD2C8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4ED91-98FF-451A-8B6F-52AAD40C8F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081157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18652A-5219-4F15-B7DC-6F0318936F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9FF2A5-B97D-4934-AB32-AF8C285B63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1FC2B2-DE89-4457-80BF-4C58E35053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70CEA-0933-4461-A4B3-CFA7DC32CB66}" type="datetimeFigureOut">
              <a:rPr lang="en-US" smtClean="0"/>
              <a:t>8/3/2026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34A572-2690-4CE8-AED7-F3F4B03BE1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9EA21D-0D77-462F-9039-45C86DE6A1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4ED91-98FF-451A-8B6F-52AAD40C8F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47721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3EC971-26C8-4396-8B1F-0AB3B8D438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5B8259F-1AC2-4A65-A650-156F5BF830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1628FA-09D0-450D-9DAF-D84B607FFC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70CEA-0933-4461-A4B3-CFA7DC32CB66}" type="datetimeFigureOut">
              <a:rPr lang="en-US" smtClean="0"/>
              <a:t>8/3/2026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F89505-33DB-4581-A1BA-BED1CA5C88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505DFA-180D-4DC6-97B1-357C5AA83E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4ED91-98FF-451A-8B6F-52AAD40C8F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577795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6E95B4-A97C-489E-BD4C-F1F92C131D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7AE8E1-FEF3-469D-BEAC-9D62C75DC4E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788EE79-A1B3-4141-B630-91AB8698A8C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73FA42E-247F-4CF4-BC11-794BB9DEFC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70CEA-0933-4461-A4B3-CFA7DC32CB66}" type="datetimeFigureOut">
              <a:rPr lang="en-US" smtClean="0"/>
              <a:t>8/3/2026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7B8F9D4-B995-4908-A5D6-CE49BE7C70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B993B8-5CD9-4B0E-8D91-E00AD4BBFD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4ED91-98FF-451A-8B6F-52AAD40C8F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616855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6247B1-14C3-4B31-B3FC-4E97B7D0B7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D25A7CD-2311-4132-B9EA-BA9DDF2A11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BA235E-2AD2-4E69-B71E-E113F46AD8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FE75EF-183E-4CE0-913F-E78392F47A8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C0AA1A2-A4B9-404B-844F-B77581F5AA3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6B9E0B1-A292-4F6D-BC0F-4476CCE4DB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70CEA-0933-4461-A4B3-CFA7DC32CB66}" type="datetimeFigureOut">
              <a:rPr lang="en-US" smtClean="0"/>
              <a:t>8/3/2026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AA7627E-785F-421E-A119-199973D6E7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2ACEAE0-248A-4642-B88B-EF5F68C588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4ED91-98FF-451A-8B6F-52AAD40C8F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827678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0CB666-5B54-4DF1-A7CF-DF6CA23672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EC2D40D-59F8-4AD3-8FCC-939CF63A76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70CEA-0933-4461-A4B3-CFA7DC32CB66}" type="datetimeFigureOut">
              <a:rPr lang="en-US" smtClean="0"/>
              <a:t>8/3/2026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7A93618-4A9F-4705-9DFC-FEAE0B2892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39C74FC-70F5-4730-BF8F-950A7350A8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4ED91-98FF-451A-8B6F-52AAD40C8F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962468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18732BE-6FA7-49D6-9CFC-0611CD2819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70CEA-0933-4461-A4B3-CFA7DC32CB66}" type="datetimeFigureOut">
              <a:rPr lang="en-US" smtClean="0"/>
              <a:t>8/3/2026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BDC1D80-46B4-41B5-8B9F-5DFB97DACF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496B7AD-6424-4C69-824D-84D9A2FA83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4ED91-98FF-451A-8B6F-52AAD40C8F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288986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9231C0-AFAF-44D0-BC5C-62745E0BDA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1999FF-019A-4C84-8F00-B15FB0A9CC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B564D9-1B41-4C07-8F41-CA574AB50E7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87A7D2A-DBAF-406C-AF12-CDE15F2EC1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70CEA-0933-4461-A4B3-CFA7DC32CB66}" type="datetimeFigureOut">
              <a:rPr lang="en-US" smtClean="0"/>
              <a:t>8/3/2026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A15A34D-8594-4E2E-A5AC-47C4DC5DD3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999BDBE-CDB2-41C3-B31C-A8140D3B51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4ED91-98FF-451A-8B6F-52AAD40C8F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728696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94C757-5C51-4940-AAB0-B2D66FCA91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1885822-4541-4266-BA87-FAAB307B49B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33C383A-19DB-4FBC-9308-F5E62F30ED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2DC02EB-1994-4680-B920-ECAC305F7C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70CEA-0933-4461-A4B3-CFA7DC32CB66}" type="datetimeFigureOut">
              <a:rPr lang="en-US" smtClean="0"/>
              <a:t>8/3/2026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B14C177-68ED-4A0F-B09D-9268F885F0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0A29286-E640-4037-966B-AA65DC7FBF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4ED91-98FF-451A-8B6F-52AAD40C8F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713742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413283-095B-43FC-8BDA-EFD793D915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F4C9ECC-4D4F-4C01-A25D-517C3391CE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71403B-0F09-434E-9EFD-CB6E9B0091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70CEA-0933-4461-A4B3-CFA7DC32CB66}" type="datetimeFigureOut">
              <a:rPr lang="en-US" smtClean="0"/>
              <a:t>8/3/2026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8061B0-5CE0-4090-AA78-6E7B79BD8C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595B8A-EC7B-4F4F-825B-C8CE2F7B5D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4ED91-98FF-451A-8B6F-52AAD40C8F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73749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1FBD1B6-ED79-41D3-ABC1-C491CF196A1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32B9B83-1E42-443A-92F0-EF1465E7773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827A72-1659-4D8B-9DA3-453430BCA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70CEA-0933-4461-A4B3-CFA7DC32CB66}" type="datetimeFigureOut">
              <a:rPr lang="en-US" smtClean="0"/>
              <a:t>8/3/2026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045FE4-ECF4-4B1F-BFF8-BC154BE5C5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646C81-2710-43C7-8F07-981C2AE4DA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4ED91-98FF-451A-8B6F-52AAD40C8F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37227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7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11" Type="http://schemas.openxmlformats.org/officeDocument/2006/relationships/slideLayout" Target="../slideLayouts/slideLayout21.xml"/><Relationship Id="rId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.xml"/><Relationship Id="rId3" Type="http://schemas.openxmlformats.org/officeDocument/2006/relationships/slideLayout" Target="../slideLayouts/slideLayout24.xml"/><Relationship Id="rId7" Type="http://schemas.openxmlformats.org/officeDocument/2006/relationships/slideLayout" Target="../slideLayouts/slideLayout28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3.xml"/><Relationship Id="rId1" Type="http://schemas.openxmlformats.org/officeDocument/2006/relationships/slideLayout" Target="../slideLayouts/slideLayout22.xml"/><Relationship Id="rId6" Type="http://schemas.openxmlformats.org/officeDocument/2006/relationships/slideLayout" Target="../slideLayouts/slideLayout27.xml"/><Relationship Id="rId11" Type="http://schemas.openxmlformats.org/officeDocument/2006/relationships/slideLayout" Target="../slideLayouts/slideLayout32.xml"/><Relationship Id="rId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31.xml"/><Relationship Id="rId4" Type="http://schemas.openxmlformats.org/officeDocument/2006/relationships/slideLayout" Target="../slideLayouts/slideLayout25.xml"/><Relationship Id="rId9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33A406-CEFA-1C41-8B59-B682CF6B23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274320" tIns="45720" rIns="274320" bIns="4572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ACF950-35FF-0245-B88E-23508C0C256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38200" y="6356350"/>
            <a:ext cx="7315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1E5557-0395-0640-86DD-0747932B913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405C48-853C-B84D-B21B-D6D599F83FFD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E83B7F7-3A23-6A49-86DD-D804E33D6E21}"/>
              </a:ext>
            </a:extLst>
          </p:cNvPr>
          <p:cNvSpPr/>
          <p:nvPr userDrawn="1"/>
        </p:nvSpPr>
        <p:spPr>
          <a:xfrm>
            <a:off x="0" y="0"/>
            <a:ext cx="12192000" cy="1094899"/>
          </a:xfrm>
          <a:prstGeom prst="rect">
            <a:avLst/>
          </a:prstGeom>
          <a:solidFill>
            <a:srgbClr val="3172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D21BD87-DE30-7441-B072-214E312C84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1353800" cy="1325563"/>
          </a:xfrm>
          <a:prstGeom prst="rect">
            <a:avLst/>
          </a:prstGeom>
          <a:solidFill>
            <a:schemeClr val="bg1"/>
          </a:solidFill>
        </p:spPr>
        <p:txBody>
          <a:bodyPr vert="horz" lIns="274320" tIns="182880" rIns="91440" bIns="45720" rtlCol="0" anchor="t" anchorCtr="0">
            <a:noAutofit/>
          </a:bodyPr>
          <a:lstStyle/>
          <a:p>
            <a:r>
              <a:rPr lang="en-US" sz="4400"/>
              <a:t>Click to edit Master title style</a:t>
            </a:r>
            <a:endParaRPr lang="en-US" sz="4400" b="1" dirty="0">
              <a:solidFill>
                <a:srgbClr val="005C8E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53180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5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0" i="0" u="none" kern="1200" spc="-4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457200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001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F99D31"/>
        </a:buClr>
        <a:buSzPct val="100000"/>
        <a:buFont typeface="Wingdings" panose="05000000000000000000" pitchFamily="2" charset="2"/>
        <a:buChar char="§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573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1"/>
        </a:buClr>
        <a:buSzPct val="100000"/>
        <a:buFont typeface="Wingdings" panose="05000000000000000000" pitchFamily="2" charset="2"/>
        <a:buChar char="§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65735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F99D3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11455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33A406-CEFA-1C41-8B59-B682CF6B23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274320" tIns="45720" rIns="274320" bIns="4572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ACF950-35FF-0245-B88E-23508C0C256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38200" y="6356350"/>
            <a:ext cx="7315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1E5557-0395-0640-86DD-0747932B913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405C48-853C-B84D-B21B-D6D599F83FFD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E83B7F7-3A23-6A49-86DD-D804E33D6E21}"/>
              </a:ext>
            </a:extLst>
          </p:cNvPr>
          <p:cNvSpPr/>
          <p:nvPr userDrawn="1"/>
        </p:nvSpPr>
        <p:spPr>
          <a:xfrm>
            <a:off x="0" y="0"/>
            <a:ext cx="12192000" cy="1094899"/>
          </a:xfrm>
          <a:prstGeom prst="rect">
            <a:avLst/>
          </a:prstGeom>
          <a:solidFill>
            <a:srgbClr val="3172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D21BD87-DE30-7441-B072-214E312C84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1353800" cy="1325563"/>
          </a:xfrm>
          <a:prstGeom prst="rect">
            <a:avLst/>
          </a:prstGeom>
          <a:solidFill>
            <a:schemeClr val="bg1"/>
          </a:solidFill>
        </p:spPr>
        <p:txBody>
          <a:bodyPr vert="horz" lIns="274320" tIns="182880" rIns="91440" bIns="45720" rtlCol="0" anchor="t" anchorCtr="0">
            <a:noAutofit/>
          </a:bodyPr>
          <a:lstStyle/>
          <a:p>
            <a:r>
              <a:rPr lang="en-US" sz="4400"/>
              <a:t>Click to edit Master title style</a:t>
            </a:r>
            <a:endParaRPr lang="en-US" sz="4400" b="1" dirty="0">
              <a:solidFill>
                <a:srgbClr val="005C8E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01670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96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0" i="0" u="none" kern="1200" spc="-4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457200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001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F99D31"/>
        </a:buClr>
        <a:buSzPct val="100000"/>
        <a:buFont typeface="Wingdings" panose="05000000000000000000" pitchFamily="2" charset="2"/>
        <a:buChar char="§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573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1"/>
        </a:buClr>
        <a:buSzPct val="100000"/>
        <a:buFont typeface="Wingdings" panose="05000000000000000000" pitchFamily="2" charset="2"/>
        <a:buChar char="§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65735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F99D3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11455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AA1D488-944B-4217-9278-FA19CF34B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4CB3F6-CBE1-421B-A396-76D5E4C6C8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F636BB-A1EE-46DF-9484-56C32F9AB6B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Century Gothic" panose="020B0502020202020204" pitchFamily="34" charset="0"/>
              </a:defRPr>
            </a:lvl1pPr>
          </a:lstStyle>
          <a:p>
            <a:fld id="{47470CEA-0933-4461-A4B3-CFA7DC32CB66}" type="datetimeFigureOut">
              <a:rPr lang="en-US" smtClean="0"/>
              <a:pPr/>
              <a:t>8/3/2026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CF2474-1C41-41F7-9A88-69FEA5B993E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Century Gothic" panose="020B0502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7EE0AC-F135-4AD3-9B19-BDB81C7A0AC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Century Gothic" panose="020B0502020202020204" pitchFamily="34" charset="0"/>
              </a:defRPr>
            </a:lvl1pPr>
          </a:lstStyle>
          <a:p>
            <a:fld id="{B464ED91-98FF-451A-8B6F-52AAD40C8F7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929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Century Gothic" panose="020B050202020202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Century Gothic" panose="020B0502020202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Century Gothic" panose="020B050202020202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Century Gothic" panose="020B050202020202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Century Gothic" panose="020B0502020202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A5A46D-82AA-2DC4-113D-B985BFA58E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2629D6A-1355-E017-EDF9-C32361959830}"/>
              </a:ext>
            </a:extLst>
          </p:cNvPr>
          <p:cNvSpPr txBox="1"/>
          <p:nvPr/>
        </p:nvSpPr>
        <p:spPr>
          <a:xfrm>
            <a:off x="217579" y="806613"/>
            <a:ext cx="449427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FFC222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Webinars for Cities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D1AD934-D7A0-4C25-7688-0C970808E995}"/>
              </a:ext>
            </a:extLst>
          </p:cNvPr>
          <p:cNvSpPr txBox="1"/>
          <p:nvPr/>
        </p:nvSpPr>
        <p:spPr>
          <a:xfrm>
            <a:off x="6530196" y="2310374"/>
            <a:ext cx="535198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317297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Essential Hour: Your First Claim for Damages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35BBFF-B95A-2ABA-112D-F40B20C721E1}"/>
              </a:ext>
            </a:extLst>
          </p:cNvPr>
          <p:cNvSpPr txBox="1"/>
          <p:nvPr/>
        </p:nvSpPr>
        <p:spPr>
          <a:xfrm>
            <a:off x="8405720" y="806613"/>
            <a:ext cx="354787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FFC222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August 7, 2026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C7B6D22-8F09-8CC2-8509-E1A93B265951}"/>
              </a:ext>
            </a:extLst>
          </p:cNvPr>
          <p:cNvSpPr txBox="1"/>
          <p:nvPr/>
        </p:nvSpPr>
        <p:spPr>
          <a:xfrm>
            <a:off x="5408174" y="5312723"/>
            <a:ext cx="654541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F0302020204030204"/>
                <a:ea typeface="+mn-ea"/>
                <a:cs typeface="+mn-cs"/>
              </a:rPr>
              <a:t>Breana Burgos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F0302020204030204"/>
                <a:ea typeface="+mn-ea"/>
                <a:cs typeface="+mn-cs"/>
              </a:rPr>
              <a:t>, Senior Associate, Hanson Bridgett LLP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F0302020204030204"/>
                <a:ea typeface="+mn-ea"/>
                <a:cs typeface="+mn-cs"/>
              </a:rPr>
              <a:t>Amy Rothman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F0302020204030204"/>
                <a:ea typeface="+mn-ea"/>
                <a:cs typeface="+mn-cs"/>
              </a:rPr>
              <a:t>, Deputy City Attorney, Hayward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F0302020204030204"/>
                <a:ea typeface="+mn-ea"/>
                <a:cs typeface="+mn-cs"/>
              </a:rPr>
              <a:t>Elisa Tolentino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F0302020204030204"/>
                <a:ea typeface="+mn-ea"/>
                <a:cs typeface="+mn-cs"/>
              </a:rPr>
              <a:t>, City Attorney, Morgan Hill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F0302020204030204"/>
                <a:ea typeface="+mn-ea"/>
                <a:cs typeface="+mn-cs"/>
              </a:rPr>
              <a:t>	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Century Gothic" panose="020B0502020202020204" pitchFamily="34" charset="0"/>
                <a:cs typeface="Century Gothic" panose="020B0502020202020204" pitchFamily="34" charset="0"/>
              </a:rPr>
              <a:t> 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Calibri" panose="020F0502020204030204" pitchFamily="34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260758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C0396D-F2B5-4680-9EEF-EAA8539AFA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u="sng" dirty="0"/>
              <a:t>Housekeeping Notes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0D3E638A-A222-42D4-BF0C-C93D1BF82BFE}"/>
              </a:ext>
            </a:extLst>
          </p:cNvPr>
          <p:cNvSpPr txBox="1">
            <a:spLocks/>
          </p:cNvSpPr>
          <p:nvPr/>
        </p:nvSpPr>
        <p:spPr>
          <a:xfrm>
            <a:off x="838200" y="1825625"/>
            <a:ext cx="10100733" cy="4351338"/>
          </a:xfrm>
          <a:prstGeom prst="rect">
            <a:avLst/>
          </a:prstGeom>
        </p:spPr>
        <p:txBody>
          <a:bodyPr vert="horz" lIns="274320" tIns="45720" rIns="274320" bIns="45720" rtlCol="0">
            <a:noAutofit/>
          </a:bodyPr>
          <a:lstStyle>
            <a:lvl1pPr marL="4572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001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F99D31"/>
              </a:buClr>
              <a:buSzPct val="100000"/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573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5735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F99D31"/>
              </a:buClr>
              <a:buSzPct val="100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1455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07197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F0302020204030204"/>
                <a:ea typeface="+mn-ea"/>
                <a:cs typeface="+mn-cs"/>
              </a:rPr>
              <a:t>This session is being recorded. The recording will stop at the time of Q&amp;A.</a:t>
            </a:r>
          </a:p>
          <a:p>
            <a:pPr marL="4572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07197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F0302020204030204"/>
                <a:ea typeface="+mn-ea"/>
                <a:cs typeface="+mn-cs"/>
              </a:rPr>
              <a:t>Attendees are muted. </a:t>
            </a:r>
          </a:p>
          <a:p>
            <a:pPr marL="4572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07197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F0302020204030204"/>
                <a:ea typeface="+mn-ea"/>
                <a:cs typeface="+mn-cs"/>
              </a:rPr>
              <a:t>Question and Answer is available throughout the webinar.</a:t>
            </a:r>
          </a:p>
          <a:p>
            <a:pPr marL="4572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07197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F0302020204030204"/>
                <a:ea typeface="+mn-ea"/>
                <a:cs typeface="+mn-cs"/>
              </a:rPr>
              <a:t>To write in a question, select the Q&amp;A button on your  tool bar.  </a:t>
            </a:r>
          </a:p>
          <a:p>
            <a:pPr marL="4572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07197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F0302020204030204"/>
                <a:ea typeface="+mn-ea"/>
                <a:cs typeface="+mn-cs"/>
              </a:rPr>
              <a:t>Following the presentation, the recording and slides will be shared with </a:t>
            </a:r>
            <a:r>
              <a:rPr lang="en-US" dirty="0">
                <a:solidFill>
                  <a:srgbClr val="000000"/>
                </a:solidFill>
                <a:latin typeface="Century Gothic" panose="020F0302020204030204"/>
              </a:rPr>
              <a:t>registrants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F0302020204030204"/>
                <a:ea typeface="+mn-ea"/>
                <a:cs typeface="+mn-cs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260961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4FAD5F-9B17-7E40-F943-CCF2444B2A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lue and white background with orange and white text&#10;&#10;AI-generated content may be incorrect.">
            <a:extLst>
              <a:ext uri="{FF2B5EF4-FFF2-40B4-BE49-F238E27FC236}">
                <a16:creationId xmlns:a16="http://schemas.microsoft.com/office/drawing/2014/main" id="{EB9DB6A1-0E2E-9BC4-6E96-B3ACA1B657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" y="0"/>
            <a:ext cx="12188952" cy="6858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329377E-1757-7839-7F0E-F10BF5668C2F}"/>
              </a:ext>
            </a:extLst>
          </p:cNvPr>
          <p:cNvSpPr txBox="1"/>
          <p:nvPr/>
        </p:nvSpPr>
        <p:spPr>
          <a:xfrm>
            <a:off x="1840832" y="4572000"/>
            <a:ext cx="425516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Register Now!</a:t>
            </a:r>
            <a:endParaRPr kumimoji="0" lang="en-US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288872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6FA13A-E7CF-448B-96A0-5893F78B78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/>
              <a:t>Attorney Development and Succession Committee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29EE52-FBE4-4B3E-B9DD-1DDE23F89C9B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835152" y="1500772"/>
            <a:ext cx="10515600" cy="4351338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en-US" sz="2000" b="1" dirty="0"/>
              <a:t>Develop and enhance </a:t>
            </a:r>
          </a:p>
          <a:p>
            <a:pPr lvl="1" fontAlgn="base"/>
            <a:r>
              <a:rPr lang="en-US" sz="2000" dirty="0"/>
              <a:t>the legal, technical, practical, &amp; interpersonal skills necessary to succeed as a city attorney or senior member of a City Attorney’s Office</a:t>
            </a:r>
          </a:p>
          <a:p>
            <a:pPr fontAlgn="base"/>
            <a:r>
              <a:rPr lang="en-US" sz="2000" b="1" dirty="0"/>
              <a:t>Provide opportunities </a:t>
            </a:r>
          </a:p>
          <a:p>
            <a:pPr lvl="1" fontAlgn="base"/>
            <a:r>
              <a:rPr lang="en-US" sz="2000" dirty="0"/>
              <a:t>for members to build &amp; expand their knowledge of both substantive &amp; essential skills integral to municipal law practice</a:t>
            </a:r>
          </a:p>
          <a:p>
            <a:pPr fontAlgn="base"/>
            <a:r>
              <a:rPr lang="en-US" sz="2000" b="1" dirty="0"/>
              <a:t>Engage and connect </a:t>
            </a:r>
          </a:p>
          <a:p>
            <a:pPr lvl="1" fontAlgn="base"/>
            <a:r>
              <a:rPr lang="en-US" sz="2000" dirty="0"/>
              <a:t>experienced municipal practitioners with newer attorneys to encourage mentoring, effective knowledge transfer, &amp; succession planning</a:t>
            </a:r>
          </a:p>
          <a:p>
            <a:pPr fontAlgn="base"/>
            <a:r>
              <a:rPr lang="en-US" sz="2000" b="1" dirty="0"/>
              <a:t>Encourage</a:t>
            </a:r>
          </a:p>
          <a:p>
            <a:pPr lvl="1" fontAlgn="base"/>
            <a:r>
              <a:rPr lang="en-US" sz="2000" dirty="0"/>
              <a:t>municipal law practice in our law schools through panel discussions, internships, and mentorship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96739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6FA13A-E7CF-448B-96A0-5893F78B78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/>
              <a:t>Attorney Development and Succession Committee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29EE52-FBE4-4B3E-B9DD-1DDE23F89C9B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907212" y="139430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en-US" b="1" dirty="0"/>
              <a:t>Subcommittees</a:t>
            </a:r>
          </a:p>
          <a:p>
            <a:pPr lvl="1" fontAlgn="base"/>
            <a:r>
              <a:rPr lang="en-US" dirty="0"/>
              <a:t>Substantive Law</a:t>
            </a:r>
          </a:p>
          <a:p>
            <a:pPr lvl="1" fontAlgn="base"/>
            <a:r>
              <a:rPr lang="en-US" dirty="0"/>
              <a:t>Essential Skills</a:t>
            </a:r>
          </a:p>
          <a:p>
            <a:pPr lvl="1" fontAlgn="base"/>
            <a:r>
              <a:rPr lang="en-US" dirty="0"/>
              <a:t>Law School Outreach</a:t>
            </a:r>
          </a:p>
          <a:p>
            <a:pPr lvl="1" fontAlgn="base"/>
            <a:r>
              <a:rPr lang="en-US" dirty="0"/>
              <a:t>Municipal Law Institute</a:t>
            </a:r>
          </a:p>
          <a:p>
            <a:pPr marL="342900" lvl="1" indent="0" fontAlgn="base">
              <a:buNone/>
            </a:pPr>
            <a:endParaRPr lang="en-US" sz="2800" dirty="0"/>
          </a:p>
          <a:p>
            <a:pPr lvl="0" fontAlgn="base"/>
            <a:r>
              <a:rPr lang="en-US" b="1" dirty="0"/>
              <a:t>Upcoming Events</a:t>
            </a:r>
          </a:p>
          <a:p>
            <a:pPr lvl="1" fontAlgn="base"/>
            <a:r>
              <a:rPr lang="en-US" dirty="0"/>
              <a:t>Sept. 23-25, 2026:  Annual Conference and Expo</a:t>
            </a:r>
          </a:p>
          <a:p>
            <a:pPr lvl="1" fontAlgn="base"/>
            <a:r>
              <a:rPr lang="en-US" dirty="0"/>
              <a:t>Nov. 6, 2026: ADSC Webinar: Charter City Toolkit</a:t>
            </a:r>
          </a:p>
          <a:p>
            <a:pPr lvl="1" fontAlgn="base"/>
            <a:r>
              <a:rPr lang="en-US" dirty="0"/>
              <a:t>May 5-7, 2027: City Attorneys Spring Conference</a:t>
            </a:r>
          </a:p>
          <a:p>
            <a:pPr lvl="1" fontAlgn="base"/>
            <a:endParaRPr lang="en-US" dirty="0"/>
          </a:p>
          <a:p>
            <a:pPr marL="228600" lvl="0" indent="0" fontAlgn="base">
              <a:buNone/>
            </a:pP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4200617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1442EF-3E52-B6BA-D1D2-708AF7448E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E019CB-C803-E861-A00E-F12A93EC4A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0381" y="314633"/>
            <a:ext cx="11008688" cy="5279922"/>
          </a:xfrm>
        </p:spPr>
        <p:txBody>
          <a:bodyPr/>
          <a:lstStyle/>
          <a:p>
            <a:pPr>
              <a:lnSpc>
                <a:spcPct val="110000"/>
              </a:lnSpc>
            </a:pPr>
            <a:r>
              <a:rPr lang="en-US" sz="4000" b="1" dirty="0">
                <a:solidFill>
                  <a:schemeClr val="tx1"/>
                </a:solidFill>
                <a:ea typeface="Cambria" pitchFamily="34" charset="-122"/>
                <a:cs typeface="Cambria" pitchFamily="34" charset="-120"/>
              </a:rPr>
              <a:t>Tackling Your First Government Tort Claim</a:t>
            </a:r>
            <a:br>
              <a:rPr lang="en-US" sz="4000" b="1" dirty="0">
                <a:solidFill>
                  <a:schemeClr val="tx1"/>
                </a:solidFill>
                <a:ea typeface="Cambria" pitchFamily="34" charset="-122"/>
                <a:cs typeface="Cambria" pitchFamily="34" charset="-120"/>
              </a:rPr>
            </a:br>
            <a:br>
              <a:rPr lang="en-US" sz="4000" b="1" dirty="0">
                <a:solidFill>
                  <a:schemeClr val="tx1"/>
                </a:solidFill>
                <a:ea typeface="Cambria" pitchFamily="34" charset="-122"/>
                <a:cs typeface="Cambria" pitchFamily="34" charset="-120"/>
              </a:rPr>
            </a:br>
            <a:br>
              <a:rPr lang="en-US" sz="4000" b="1" dirty="0">
                <a:solidFill>
                  <a:schemeClr val="tx1"/>
                </a:solidFill>
                <a:ea typeface="Cambria" pitchFamily="34" charset="-122"/>
                <a:cs typeface="Cambria" pitchFamily="34" charset="-120"/>
              </a:rPr>
            </a:br>
            <a:r>
              <a:rPr lang="en-US" sz="4000" b="1" i="1" dirty="0">
                <a:ea typeface="Calibri" pitchFamily="34" charset="-122"/>
                <a:cs typeface="Calibri" pitchFamily="34" charset="-120"/>
              </a:rPr>
              <a:t>A Practical Toolkit for New City Attorneys</a:t>
            </a:r>
            <a:br>
              <a:rPr lang="en-US" b="1" i="1" dirty="0"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</a:br>
            <a:br>
              <a:rPr lang="en-US" b="1" i="1" dirty="0"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</a:br>
            <a:br>
              <a:rPr lang="en-US" b="1" i="1" dirty="0"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</a:br>
            <a:br>
              <a:rPr lang="en-US" b="1" dirty="0"/>
            </a:br>
            <a:r>
              <a:rPr lang="en-US" sz="1200" dirty="0">
                <a:solidFill>
                  <a:schemeClr val="tx1"/>
                </a:solidFill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Government Code § 905 et seq.</a:t>
            </a:r>
            <a:br>
              <a:rPr lang="en-US" dirty="0"/>
            </a:br>
            <a:endParaRPr lang="en-US" u="sng" dirty="0">
              <a:solidFill>
                <a:schemeClr val="tx1"/>
              </a:solidFill>
            </a:endParaRP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2473F21B-3803-1169-DA42-FA35D41E69A0}"/>
              </a:ext>
            </a:extLst>
          </p:cNvPr>
          <p:cNvSpPr txBox="1">
            <a:spLocks/>
          </p:cNvSpPr>
          <p:nvPr/>
        </p:nvSpPr>
        <p:spPr>
          <a:xfrm>
            <a:off x="838200" y="1825625"/>
            <a:ext cx="10100733" cy="4351338"/>
          </a:xfrm>
          <a:prstGeom prst="rect">
            <a:avLst/>
          </a:prstGeom>
        </p:spPr>
        <p:txBody>
          <a:bodyPr vert="horz" lIns="274320" tIns="45720" rIns="274320" bIns="45720" rtlCol="0">
            <a:noAutofit/>
          </a:bodyPr>
          <a:lstStyle>
            <a:lvl1pPr marL="4572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001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F99D31"/>
              </a:buClr>
              <a:buSzPct val="100000"/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573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5735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F99D31"/>
              </a:buClr>
              <a:buSzPct val="100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1455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07197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 panose="020F0302020204030204"/>
              <a:ea typeface="+mn-ea"/>
              <a:cs typeface="+mn-cs"/>
            </a:endParaRPr>
          </a:p>
        </p:txBody>
      </p:sp>
      <p:sp>
        <p:nvSpPr>
          <p:cNvPr id="6" name="Shape 8">
            <a:extLst>
              <a:ext uri="{FF2B5EF4-FFF2-40B4-BE49-F238E27FC236}">
                <a16:creationId xmlns:a16="http://schemas.microsoft.com/office/drawing/2014/main" id="{6CC703AA-0774-FECE-CDD6-F1A09DAE2FCA}"/>
              </a:ext>
            </a:extLst>
          </p:cNvPr>
          <p:cNvSpPr/>
          <p:nvPr/>
        </p:nvSpPr>
        <p:spPr>
          <a:xfrm>
            <a:off x="944880" y="5416591"/>
            <a:ext cx="7315200" cy="0"/>
          </a:xfrm>
          <a:prstGeom prst="line">
            <a:avLst/>
          </a:prstGeom>
          <a:noFill/>
          <a:ln w="19050">
            <a:solidFill>
              <a:srgbClr val="D4A843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71694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-60960" y="91440"/>
            <a:ext cx="12192000" cy="6858000"/>
          </a:xfrm>
          <a:prstGeom prst="rect">
            <a:avLst/>
          </a:prstGeom>
          <a:solidFill>
            <a:srgbClr val="F4F6F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" name="Shape 1"/>
          <p:cNvSpPr/>
          <p:nvPr/>
        </p:nvSpPr>
        <p:spPr>
          <a:xfrm>
            <a:off x="0" y="0"/>
            <a:ext cx="12192000" cy="1005840"/>
          </a:xfrm>
          <a:prstGeom prst="rect">
            <a:avLst/>
          </a:prstGeom>
          <a:solidFill>
            <a:srgbClr val="317297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4" name="Shape 2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solidFill>
            <a:srgbClr val="FFC22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5" name="Text 3"/>
          <p:cNvSpPr/>
          <p:nvPr/>
        </p:nvSpPr>
        <p:spPr>
          <a:xfrm>
            <a:off x="502920" y="164592"/>
            <a:ext cx="1051560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FFFFFF"/>
                </a:solidFill>
                <a:latin typeface="+mj-lt"/>
                <a:ea typeface="Cambria" pitchFamily="34" charset="-122"/>
                <a:cs typeface="Cambria" pitchFamily="34" charset="-120"/>
              </a:rPr>
              <a:t>The Basics: What Is a Government Tort Claim?</a:t>
            </a:r>
            <a:endParaRPr lang="en-US" sz="2800" dirty="0">
              <a:latin typeface="+mj-lt"/>
            </a:endParaRPr>
          </a:p>
        </p:txBody>
      </p:sp>
      <p:sp>
        <p:nvSpPr>
          <p:cNvPr id="6" name="Shape 4"/>
          <p:cNvSpPr/>
          <p:nvPr/>
        </p:nvSpPr>
        <p:spPr>
          <a:xfrm>
            <a:off x="457200" y="1188720"/>
            <a:ext cx="5303520" cy="5120640"/>
          </a:xfrm>
          <a:prstGeom prst="rect">
            <a:avLst/>
          </a:prstGeom>
          <a:solidFill>
            <a:srgbClr val="FFFFFF"/>
          </a:solidFill>
          <a:ln/>
          <a:effectLst>
            <a:outerShdw blurRad="101600" dist="38100" dir="2700000" algn="bl" rotWithShape="0">
              <a:srgbClr val="C0C8D8">
                <a:alpha val="18000"/>
              </a:srgbClr>
            </a:outerShdw>
          </a:effectLst>
        </p:spPr>
        <p:txBody>
          <a:bodyPr/>
          <a:lstStyle/>
          <a:p>
            <a:endParaRPr lang="en-US" dirty="0"/>
          </a:p>
        </p:txBody>
      </p:sp>
      <p:sp>
        <p:nvSpPr>
          <p:cNvPr id="7" name="Text 5"/>
          <p:cNvSpPr/>
          <p:nvPr/>
        </p:nvSpPr>
        <p:spPr>
          <a:xfrm>
            <a:off x="594360" y="1325880"/>
            <a:ext cx="50292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317297"/>
                </a:solidFill>
                <a:ea typeface="Cambria" pitchFamily="34" charset="-122"/>
                <a:cs typeface="Cambria" pitchFamily="34" charset="-120"/>
              </a:rPr>
              <a:t>What It Is</a:t>
            </a:r>
            <a:endParaRPr lang="en-US" sz="2000" dirty="0">
              <a:solidFill>
                <a:srgbClr val="317297"/>
              </a:solidFill>
            </a:endParaRPr>
          </a:p>
        </p:txBody>
      </p:sp>
      <p:sp>
        <p:nvSpPr>
          <p:cNvPr id="8" name="Text 6"/>
          <p:cNvSpPr/>
          <p:nvPr/>
        </p:nvSpPr>
        <p:spPr>
          <a:xfrm>
            <a:off x="594360" y="1783080"/>
            <a:ext cx="5029200" cy="2011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400" dirty="0">
                <a:ea typeface="Calibri" pitchFamily="34" charset="-122"/>
                <a:cs typeface="Calibri" pitchFamily="34" charset="-120"/>
              </a:rPr>
              <a:t>Before suing a public entity for money damages, a claimant must first present a formal claim to the agency.</a:t>
            </a:r>
            <a:endParaRPr lang="en-US" sz="1400" dirty="0"/>
          </a:p>
          <a:p>
            <a:pPr marL="0" indent="0">
              <a:lnSpc>
                <a:spcPct val="130000"/>
              </a:lnSpc>
              <a:buNone/>
            </a:pPr>
            <a:endParaRPr lang="en-US" sz="1400" dirty="0"/>
          </a:p>
          <a:p>
            <a:pPr marL="0" indent="0">
              <a:lnSpc>
                <a:spcPct val="130000"/>
              </a:lnSpc>
              <a:buNone/>
            </a:pPr>
            <a:r>
              <a:rPr lang="en-US" sz="1400" dirty="0">
                <a:ea typeface="Calibri" pitchFamily="34" charset="-122"/>
                <a:cs typeface="Calibri" pitchFamily="34" charset="-120"/>
              </a:rPr>
              <a:t>Governed by Government Code § 905 et seq., the Government Claims Act is a mandatory pre-suit condition, not optional.</a:t>
            </a:r>
            <a:endParaRPr lang="en-US" sz="1400" dirty="0"/>
          </a:p>
        </p:txBody>
      </p:sp>
      <p:sp>
        <p:nvSpPr>
          <p:cNvPr id="9" name="Text 7"/>
          <p:cNvSpPr/>
          <p:nvPr/>
        </p:nvSpPr>
        <p:spPr>
          <a:xfrm>
            <a:off x="6035040" y="1188720"/>
            <a:ext cx="56692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317297"/>
                </a:solidFill>
                <a:ea typeface="Cambria" pitchFamily="34" charset="-122"/>
                <a:cs typeface="Cambria" pitchFamily="34" charset="-120"/>
              </a:rPr>
              <a:t>4 Purposes of the Claims Act</a:t>
            </a:r>
            <a:endParaRPr lang="en-US" sz="2000" dirty="0">
              <a:solidFill>
                <a:srgbClr val="317297"/>
              </a:solidFill>
            </a:endParaRPr>
          </a:p>
        </p:txBody>
      </p:sp>
      <p:sp>
        <p:nvSpPr>
          <p:cNvPr id="10" name="Text 8"/>
          <p:cNvSpPr/>
          <p:nvPr/>
        </p:nvSpPr>
        <p:spPr>
          <a:xfrm>
            <a:off x="6035040" y="1572768"/>
            <a:ext cx="5669280" cy="3749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i="1" dirty="0">
                <a:ea typeface="Calibri" pitchFamily="34" charset="-122"/>
                <a:cs typeface="Calibri" pitchFamily="34" charset="-120"/>
              </a:rPr>
              <a:t>Westcon Construction Corp. v. County of Sacramento (2007</a:t>
            </a:r>
            <a:r>
              <a:rPr lang="en-US" sz="1200" i="1" dirty="0"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)</a:t>
            </a:r>
            <a:endParaRPr lang="en-US" sz="1200" dirty="0"/>
          </a:p>
        </p:txBody>
      </p:sp>
      <p:sp>
        <p:nvSpPr>
          <p:cNvPr id="11" name="Shape 9"/>
          <p:cNvSpPr/>
          <p:nvPr/>
        </p:nvSpPr>
        <p:spPr>
          <a:xfrm>
            <a:off x="6045610" y="2267712"/>
            <a:ext cx="457200" cy="457200"/>
          </a:xfrm>
          <a:prstGeom prst="ellipse">
            <a:avLst/>
          </a:prstGeom>
          <a:solidFill>
            <a:srgbClr val="FFC22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2" name="Text 10"/>
          <p:cNvSpPr/>
          <p:nvPr/>
        </p:nvSpPr>
        <p:spPr>
          <a:xfrm>
            <a:off x="6060850" y="2252079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1400" dirty="0"/>
          </a:p>
        </p:txBody>
      </p:sp>
      <p:sp>
        <p:nvSpPr>
          <p:cNvPr id="13" name="Text 11"/>
          <p:cNvSpPr/>
          <p:nvPr/>
        </p:nvSpPr>
        <p:spPr>
          <a:xfrm>
            <a:off x="6568440" y="2144170"/>
            <a:ext cx="50292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latin typeface="+mj-lt"/>
                <a:ea typeface="Calibri" pitchFamily="34" charset="-122"/>
                <a:cs typeface="Calibri" pitchFamily="34" charset="-120"/>
              </a:rPr>
              <a:t>Thorough Investigation</a:t>
            </a:r>
            <a:endParaRPr lang="en-US" sz="1400" dirty="0">
              <a:latin typeface="+mj-lt"/>
            </a:endParaRPr>
          </a:p>
        </p:txBody>
      </p:sp>
      <p:sp>
        <p:nvSpPr>
          <p:cNvPr id="14" name="Text 12"/>
          <p:cNvSpPr/>
          <p:nvPr/>
        </p:nvSpPr>
        <p:spPr>
          <a:xfrm>
            <a:off x="6568440" y="2418490"/>
            <a:ext cx="50292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300" dirty="0"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Gives the agency sufficient detail to fully investigate the claim.</a:t>
            </a:r>
            <a:endParaRPr lang="en-US" sz="1300" dirty="0">
              <a:latin typeface="Century Gothic" panose="020B0502020202020204" pitchFamily="34" charset="0"/>
            </a:endParaRPr>
          </a:p>
        </p:txBody>
      </p:sp>
      <p:sp>
        <p:nvSpPr>
          <p:cNvPr id="15" name="Shape 13"/>
          <p:cNvSpPr/>
          <p:nvPr/>
        </p:nvSpPr>
        <p:spPr>
          <a:xfrm>
            <a:off x="6044627" y="3072286"/>
            <a:ext cx="457200" cy="457200"/>
          </a:xfrm>
          <a:prstGeom prst="ellipse">
            <a:avLst/>
          </a:prstGeom>
          <a:solidFill>
            <a:srgbClr val="FFC22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6" name="Text 14"/>
          <p:cNvSpPr/>
          <p:nvPr/>
        </p:nvSpPr>
        <p:spPr>
          <a:xfrm>
            <a:off x="6053231" y="3044952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1400" dirty="0"/>
          </a:p>
        </p:txBody>
      </p:sp>
      <p:sp>
        <p:nvSpPr>
          <p:cNvPr id="17" name="Text 15"/>
          <p:cNvSpPr/>
          <p:nvPr/>
        </p:nvSpPr>
        <p:spPr>
          <a:xfrm>
            <a:off x="6583680" y="3017520"/>
            <a:ext cx="50292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latin typeface="+mj-lt"/>
                <a:ea typeface="Calibri" pitchFamily="34" charset="-122"/>
                <a:cs typeface="Calibri" pitchFamily="34" charset="-120"/>
              </a:rPr>
              <a:t>Facilitate Settlement</a:t>
            </a:r>
            <a:endParaRPr lang="en-US" sz="1400" dirty="0">
              <a:latin typeface="+mj-lt"/>
            </a:endParaRPr>
          </a:p>
        </p:txBody>
      </p:sp>
      <p:sp>
        <p:nvSpPr>
          <p:cNvPr id="18" name="Text 16"/>
          <p:cNvSpPr/>
          <p:nvPr/>
        </p:nvSpPr>
        <p:spPr>
          <a:xfrm>
            <a:off x="6583680" y="3291840"/>
            <a:ext cx="50292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300" dirty="0">
                <a:ea typeface="Calibri" pitchFamily="34" charset="-122"/>
                <a:cs typeface="Calibri" pitchFamily="34" charset="-120"/>
              </a:rPr>
              <a:t>Enables early resolution of meritorious claims</a:t>
            </a:r>
            <a:r>
              <a:rPr lang="en-US" sz="1300" dirty="0">
                <a:solidFill>
                  <a:srgbClr val="555555"/>
                </a:solidFill>
                <a:ea typeface="Calibri" pitchFamily="34" charset="-122"/>
                <a:cs typeface="Calibri" pitchFamily="34" charset="-120"/>
              </a:rPr>
              <a:t>.</a:t>
            </a:r>
            <a:endParaRPr lang="en-US" sz="1300" dirty="0"/>
          </a:p>
        </p:txBody>
      </p:sp>
      <p:sp>
        <p:nvSpPr>
          <p:cNvPr id="19" name="Shape 17"/>
          <p:cNvSpPr/>
          <p:nvPr/>
        </p:nvSpPr>
        <p:spPr>
          <a:xfrm>
            <a:off x="6035040" y="3952322"/>
            <a:ext cx="457200" cy="457200"/>
          </a:xfrm>
          <a:prstGeom prst="ellipse">
            <a:avLst/>
          </a:prstGeom>
          <a:solidFill>
            <a:srgbClr val="FFC22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0" name="Text 18"/>
          <p:cNvSpPr/>
          <p:nvPr/>
        </p:nvSpPr>
        <p:spPr>
          <a:xfrm>
            <a:off x="6044627" y="3946423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1400" dirty="0"/>
          </a:p>
        </p:txBody>
      </p:sp>
      <p:sp>
        <p:nvSpPr>
          <p:cNvPr id="21" name="Text 19"/>
          <p:cNvSpPr/>
          <p:nvPr/>
        </p:nvSpPr>
        <p:spPr>
          <a:xfrm>
            <a:off x="6583680" y="3909060"/>
            <a:ext cx="50292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latin typeface="+mj-lt"/>
                <a:ea typeface="Calibri" pitchFamily="34" charset="-122"/>
                <a:cs typeface="Calibri" pitchFamily="34" charset="-120"/>
              </a:rPr>
              <a:t>Fiscal Planning</a:t>
            </a:r>
            <a:endParaRPr lang="en-US" sz="1400" dirty="0">
              <a:latin typeface="+mj-lt"/>
            </a:endParaRPr>
          </a:p>
        </p:txBody>
      </p:sp>
      <p:sp>
        <p:nvSpPr>
          <p:cNvPr id="22" name="Text 20"/>
          <p:cNvSpPr/>
          <p:nvPr/>
        </p:nvSpPr>
        <p:spPr>
          <a:xfrm>
            <a:off x="6568440" y="4180922"/>
            <a:ext cx="50292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300" dirty="0">
                <a:ea typeface="Calibri" pitchFamily="34" charset="-122"/>
                <a:cs typeface="Calibri" pitchFamily="34" charset="-120"/>
              </a:rPr>
              <a:t>Allows the entity to budget for potential liability.</a:t>
            </a:r>
            <a:endParaRPr lang="en-US" sz="1300" dirty="0"/>
          </a:p>
        </p:txBody>
      </p:sp>
      <p:sp>
        <p:nvSpPr>
          <p:cNvPr id="23" name="Shape 21"/>
          <p:cNvSpPr/>
          <p:nvPr/>
        </p:nvSpPr>
        <p:spPr>
          <a:xfrm>
            <a:off x="6014146" y="4820560"/>
            <a:ext cx="457200" cy="457200"/>
          </a:xfrm>
          <a:prstGeom prst="ellipse">
            <a:avLst/>
          </a:prstGeom>
          <a:solidFill>
            <a:srgbClr val="FFC22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4" name="Text 22"/>
          <p:cNvSpPr/>
          <p:nvPr/>
        </p:nvSpPr>
        <p:spPr>
          <a:xfrm>
            <a:off x="6014146" y="4780149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1400" dirty="0"/>
          </a:p>
        </p:txBody>
      </p:sp>
      <p:sp>
        <p:nvSpPr>
          <p:cNvPr id="25" name="Text 23"/>
          <p:cNvSpPr/>
          <p:nvPr/>
        </p:nvSpPr>
        <p:spPr>
          <a:xfrm>
            <a:off x="6568440" y="4752717"/>
            <a:ext cx="50292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ea typeface="Calibri" pitchFamily="34" charset="-122"/>
                <a:cs typeface="Calibri" pitchFamily="34" charset="-120"/>
              </a:rPr>
              <a:t>Avoid Future Liability</a:t>
            </a:r>
            <a:endParaRPr lang="en-US" sz="1400" dirty="0"/>
          </a:p>
        </p:txBody>
      </p:sp>
      <p:sp>
        <p:nvSpPr>
          <p:cNvPr id="26" name="Text 24"/>
          <p:cNvSpPr/>
          <p:nvPr/>
        </p:nvSpPr>
        <p:spPr>
          <a:xfrm>
            <a:off x="6568440" y="5001768"/>
            <a:ext cx="50292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300" dirty="0">
                <a:ea typeface="Calibri" pitchFamily="34" charset="-122"/>
                <a:cs typeface="Calibri" pitchFamily="34" charset="-120"/>
              </a:rPr>
              <a:t>Helps identify and address conditions that created risk</a:t>
            </a:r>
            <a:r>
              <a:rPr lang="en-US" sz="1200" dirty="0"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.</a:t>
            </a:r>
            <a:endParaRPr lang="en-US" sz="12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4F6F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" name="Shape 1"/>
          <p:cNvSpPr/>
          <p:nvPr/>
        </p:nvSpPr>
        <p:spPr>
          <a:xfrm>
            <a:off x="0" y="0"/>
            <a:ext cx="12192000" cy="1005840"/>
          </a:xfrm>
          <a:prstGeom prst="rect">
            <a:avLst/>
          </a:prstGeom>
          <a:solidFill>
            <a:srgbClr val="31729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Shape 2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solidFill>
            <a:srgbClr val="FFC22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5" name="Text 3"/>
          <p:cNvSpPr/>
          <p:nvPr/>
        </p:nvSpPr>
        <p:spPr>
          <a:xfrm>
            <a:off x="502920" y="164592"/>
            <a:ext cx="1051560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FFFFFF"/>
                </a:solidFill>
                <a:latin typeface="Century Gothic" panose="020B0502020202020204" pitchFamily="34" charset="0"/>
                <a:ea typeface="Cambria" pitchFamily="34" charset="-122"/>
                <a:cs typeface="Cambria" pitchFamily="34" charset="-120"/>
              </a:rPr>
              <a:t>When Is a Claim Required?</a:t>
            </a:r>
            <a:endParaRPr lang="en-US" sz="2800" dirty="0"/>
          </a:p>
        </p:txBody>
      </p:sp>
      <p:sp>
        <p:nvSpPr>
          <p:cNvPr id="6" name="Shape 4"/>
          <p:cNvSpPr/>
          <p:nvPr/>
        </p:nvSpPr>
        <p:spPr>
          <a:xfrm>
            <a:off x="457200" y="1143000"/>
            <a:ext cx="5349240" cy="5166360"/>
          </a:xfrm>
          <a:prstGeom prst="rect">
            <a:avLst/>
          </a:prstGeom>
          <a:solidFill>
            <a:srgbClr val="FFFFFF"/>
          </a:solidFill>
          <a:ln/>
          <a:effectLst>
            <a:outerShdw blurRad="101600" dist="38100" dir="2700000" algn="bl" rotWithShape="0">
              <a:srgbClr val="C0C8D8">
                <a:alpha val="18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7" name="Shape 5"/>
          <p:cNvSpPr/>
          <p:nvPr/>
        </p:nvSpPr>
        <p:spPr>
          <a:xfrm>
            <a:off x="457200" y="1143000"/>
            <a:ext cx="5349240" cy="548640"/>
          </a:xfrm>
          <a:prstGeom prst="rect">
            <a:avLst/>
          </a:prstGeom>
          <a:solidFill>
            <a:srgbClr val="1A7A4A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8" name="Text 6"/>
          <p:cNvSpPr/>
          <p:nvPr/>
        </p:nvSpPr>
        <p:spPr>
          <a:xfrm>
            <a:off x="502920" y="1188720"/>
            <a:ext cx="52578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FFFFF"/>
                </a:solidFill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✓  CLAIM REQUIRED</a:t>
            </a:r>
            <a:endParaRPr lang="en-US" sz="1600" dirty="0"/>
          </a:p>
        </p:txBody>
      </p:sp>
      <p:sp>
        <p:nvSpPr>
          <p:cNvPr id="9" name="Text 7"/>
          <p:cNvSpPr/>
          <p:nvPr/>
        </p:nvSpPr>
        <p:spPr>
          <a:xfrm>
            <a:off x="594360" y="1783080"/>
            <a:ext cx="50749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400" dirty="0">
                <a:solidFill>
                  <a:srgbClr val="333333"/>
                </a:solidFill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•  Tort claims for money damages against a public entity or employee</a:t>
            </a:r>
            <a:endParaRPr lang="en-US" sz="1400" dirty="0"/>
          </a:p>
        </p:txBody>
      </p:sp>
      <p:sp>
        <p:nvSpPr>
          <p:cNvPr id="10" name="Text 8"/>
          <p:cNvSpPr/>
          <p:nvPr/>
        </p:nvSpPr>
        <p:spPr>
          <a:xfrm>
            <a:off x="594360" y="2468880"/>
            <a:ext cx="50749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400" dirty="0">
                <a:solidFill>
                  <a:srgbClr val="333333"/>
                </a:solidFill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•  Breach of contract claims</a:t>
            </a:r>
            <a:endParaRPr lang="en-US" sz="1400" dirty="0"/>
          </a:p>
        </p:txBody>
      </p:sp>
      <p:sp>
        <p:nvSpPr>
          <p:cNvPr id="11" name="Text 9"/>
          <p:cNvSpPr/>
          <p:nvPr/>
        </p:nvSpPr>
        <p:spPr>
          <a:xfrm>
            <a:off x="594360" y="3154680"/>
            <a:ext cx="50749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400" dirty="0">
                <a:solidFill>
                  <a:srgbClr val="333333"/>
                </a:solidFill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•  Local tax refund claims (McWilliams v. City of Long Beach, 2013)</a:t>
            </a:r>
            <a:endParaRPr lang="en-US" sz="1400" dirty="0"/>
          </a:p>
        </p:txBody>
      </p:sp>
      <p:sp>
        <p:nvSpPr>
          <p:cNvPr id="12" name="Shape 10"/>
          <p:cNvSpPr/>
          <p:nvPr/>
        </p:nvSpPr>
        <p:spPr>
          <a:xfrm>
            <a:off x="6217920" y="1143000"/>
            <a:ext cx="5486400" cy="5166360"/>
          </a:xfrm>
          <a:prstGeom prst="rect">
            <a:avLst/>
          </a:prstGeom>
          <a:solidFill>
            <a:srgbClr val="FFFFFF"/>
          </a:solidFill>
          <a:ln/>
          <a:effectLst>
            <a:outerShdw blurRad="101600" dist="38100" dir="2700000" algn="bl" rotWithShape="0">
              <a:srgbClr val="C0C8D8">
                <a:alpha val="18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3" name="Shape 11"/>
          <p:cNvSpPr/>
          <p:nvPr/>
        </p:nvSpPr>
        <p:spPr>
          <a:xfrm>
            <a:off x="6217920" y="1143000"/>
            <a:ext cx="5486400" cy="548640"/>
          </a:xfrm>
          <a:prstGeom prst="rect">
            <a:avLst/>
          </a:prstGeom>
          <a:solidFill>
            <a:srgbClr val="C0392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4" name="Text 12"/>
          <p:cNvSpPr/>
          <p:nvPr/>
        </p:nvSpPr>
        <p:spPr>
          <a:xfrm>
            <a:off x="6263640" y="1188720"/>
            <a:ext cx="53949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FFFFF"/>
                </a:solidFill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✗  CLAIM NOT REQUIRED</a:t>
            </a:r>
            <a:endParaRPr lang="en-US" sz="1600" dirty="0"/>
          </a:p>
        </p:txBody>
      </p:sp>
      <p:sp>
        <p:nvSpPr>
          <p:cNvPr id="15" name="Text 13"/>
          <p:cNvSpPr/>
          <p:nvPr/>
        </p:nvSpPr>
        <p:spPr>
          <a:xfrm>
            <a:off x="6309360" y="1783080"/>
            <a:ext cx="53035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400" dirty="0">
                <a:solidFill>
                  <a:srgbClr val="333333"/>
                </a:solidFill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•  Workers' compensation claims (Gov. Code § 905)</a:t>
            </a:r>
            <a:endParaRPr lang="en-US" sz="1400" dirty="0"/>
          </a:p>
        </p:txBody>
      </p:sp>
      <p:sp>
        <p:nvSpPr>
          <p:cNvPr id="16" name="Text 14"/>
          <p:cNvSpPr/>
          <p:nvPr/>
        </p:nvSpPr>
        <p:spPr>
          <a:xfrm>
            <a:off x="6309360" y="2441448"/>
            <a:ext cx="53035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400" dirty="0">
                <a:solidFill>
                  <a:srgbClr val="333333"/>
                </a:solidFill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•  Wages, salaries &amp; allowances of public employees</a:t>
            </a:r>
            <a:endParaRPr lang="en-US" sz="1400" dirty="0"/>
          </a:p>
        </p:txBody>
      </p:sp>
      <p:sp>
        <p:nvSpPr>
          <p:cNvPr id="17" name="Text 15"/>
          <p:cNvSpPr/>
          <p:nvPr/>
        </p:nvSpPr>
        <p:spPr>
          <a:xfrm>
            <a:off x="6309360" y="3099816"/>
            <a:ext cx="53035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400" dirty="0">
                <a:solidFill>
                  <a:srgbClr val="333333"/>
                </a:solidFill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•  Federal causes of action</a:t>
            </a:r>
            <a:endParaRPr lang="en-US" sz="1400" dirty="0"/>
          </a:p>
        </p:txBody>
      </p:sp>
      <p:sp>
        <p:nvSpPr>
          <p:cNvPr id="18" name="Text 16"/>
          <p:cNvSpPr/>
          <p:nvPr/>
        </p:nvSpPr>
        <p:spPr>
          <a:xfrm>
            <a:off x="6309360" y="3758184"/>
            <a:ext cx="53035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400" dirty="0">
                <a:solidFill>
                  <a:srgbClr val="333333"/>
                </a:solidFill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•  Non-monetary claims (injunctive / declaratory relief, writs)</a:t>
            </a:r>
            <a:endParaRPr lang="en-US" sz="1400" dirty="0"/>
          </a:p>
        </p:txBody>
      </p:sp>
      <p:sp>
        <p:nvSpPr>
          <p:cNvPr id="19" name="Text 17"/>
          <p:cNvSpPr/>
          <p:nvPr/>
        </p:nvSpPr>
        <p:spPr>
          <a:xfrm>
            <a:off x="6309360" y="4416552"/>
            <a:ext cx="53035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400" dirty="0"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•  Claims under FEHA and similar statutes</a:t>
            </a:r>
            <a:endParaRPr lang="en-US" sz="1400" dirty="0"/>
          </a:p>
        </p:txBody>
      </p:sp>
      <p:sp>
        <p:nvSpPr>
          <p:cNvPr id="20" name="Text 18"/>
          <p:cNvSpPr/>
          <p:nvPr/>
        </p:nvSpPr>
        <p:spPr>
          <a:xfrm>
            <a:off x="6309360" y="5074920"/>
            <a:ext cx="53035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400" dirty="0">
                <a:solidFill>
                  <a:srgbClr val="333333"/>
                </a:solidFill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•  Certain bond interest and principal claims</a:t>
            </a:r>
            <a:endParaRPr lang="en-US" sz="14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4F6F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" name="Shape 1"/>
          <p:cNvSpPr/>
          <p:nvPr/>
        </p:nvSpPr>
        <p:spPr>
          <a:xfrm>
            <a:off x="0" y="0"/>
            <a:ext cx="12192000" cy="1005840"/>
          </a:xfrm>
          <a:prstGeom prst="rect">
            <a:avLst/>
          </a:prstGeom>
          <a:solidFill>
            <a:srgbClr val="31729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Shape 2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solidFill>
            <a:srgbClr val="FFC22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5" name="Text 3"/>
          <p:cNvSpPr/>
          <p:nvPr/>
        </p:nvSpPr>
        <p:spPr>
          <a:xfrm>
            <a:off x="502920" y="164592"/>
            <a:ext cx="1051560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FFFFFF"/>
                </a:solidFill>
                <a:latin typeface="Century Gothic" panose="020B0502020202020204" pitchFamily="34" charset="0"/>
                <a:ea typeface="Cambria" pitchFamily="34" charset="-122"/>
                <a:cs typeface="Cambria" pitchFamily="34" charset="-120"/>
              </a:rPr>
              <a:t>Presentation Deadlines &amp; Minimum Content</a:t>
            </a:r>
            <a:endParaRPr lang="en-US" sz="2800" dirty="0"/>
          </a:p>
        </p:txBody>
      </p:sp>
      <p:sp>
        <p:nvSpPr>
          <p:cNvPr id="6" name="Shape 4"/>
          <p:cNvSpPr/>
          <p:nvPr/>
        </p:nvSpPr>
        <p:spPr>
          <a:xfrm>
            <a:off x="457200" y="1143000"/>
            <a:ext cx="3566160" cy="2377440"/>
          </a:xfrm>
          <a:prstGeom prst="rect">
            <a:avLst/>
          </a:prstGeom>
          <a:solidFill>
            <a:srgbClr val="FFFFFF"/>
          </a:solidFill>
          <a:ln/>
          <a:effectLst>
            <a:outerShdw blurRad="101600" dist="38100" dir="2700000" algn="bl" rotWithShape="0">
              <a:srgbClr val="C0C8D8">
                <a:alpha val="20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7" name="Shape 5"/>
          <p:cNvSpPr/>
          <p:nvPr/>
        </p:nvSpPr>
        <p:spPr>
          <a:xfrm>
            <a:off x="457200" y="1143000"/>
            <a:ext cx="3566160" cy="502920"/>
          </a:xfrm>
          <a:prstGeom prst="rect">
            <a:avLst/>
          </a:prstGeom>
          <a:solidFill>
            <a:srgbClr val="31729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8" name="Text 6"/>
          <p:cNvSpPr/>
          <p:nvPr/>
        </p:nvSpPr>
        <p:spPr>
          <a:xfrm>
            <a:off x="548640" y="1170432"/>
            <a:ext cx="338328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FFFFFF"/>
                </a:solidFill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Gov. Code § 911.2</a:t>
            </a:r>
            <a:endParaRPr lang="en-US" sz="1100" dirty="0"/>
          </a:p>
        </p:txBody>
      </p:sp>
      <p:sp>
        <p:nvSpPr>
          <p:cNvPr id="9" name="Text 7"/>
          <p:cNvSpPr/>
          <p:nvPr/>
        </p:nvSpPr>
        <p:spPr>
          <a:xfrm>
            <a:off x="548640" y="1691640"/>
            <a:ext cx="338328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4000" b="1" dirty="0">
                <a:solidFill>
                  <a:srgbClr val="FFC222"/>
                </a:solidFill>
                <a:latin typeface="Century Gothic" panose="020B0502020202020204" pitchFamily="34" charset="0"/>
                <a:ea typeface="Cambria" pitchFamily="34" charset="-122"/>
                <a:cs typeface="Cambria" pitchFamily="34" charset="-120"/>
              </a:rPr>
              <a:t>6 MONTHS</a:t>
            </a:r>
            <a:endParaRPr lang="en-US" sz="4000" dirty="0">
              <a:solidFill>
                <a:srgbClr val="FFC222"/>
              </a:solidFill>
            </a:endParaRPr>
          </a:p>
        </p:txBody>
      </p:sp>
      <p:sp>
        <p:nvSpPr>
          <p:cNvPr id="10" name="Text 8"/>
          <p:cNvSpPr/>
          <p:nvPr/>
        </p:nvSpPr>
        <p:spPr>
          <a:xfrm>
            <a:off x="548640" y="2377440"/>
            <a:ext cx="33832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i="1" dirty="0"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from accrual</a:t>
            </a:r>
            <a:endParaRPr lang="en-US" sz="1300" dirty="0"/>
          </a:p>
        </p:txBody>
      </p:sp>
      <p:sp>
        <p:nvSpPr>
          <p:cNvPr id="11" name="Text 9"/>
          <p:cNvSpPr/>
          <p:nvPr/>
        </p:nvSpPr>
        <p:spPr>
          <a:xfrm>
            <a:off x="548640" y="2697480"/>
            <a:ext cx="338328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400" dirty="0"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Death · Personal injury · Damage to personal property or growing crops</a:t>
            </a:r>
            <a:endParaRPr lang="en-US" sz="1400" dirty="0"/>
          </a:p>
        </p:txBody>
      </p:sp>
      <p:sp>
        <p:nvSpPr>
          <p:cNvPr id="12" name="Shape 10"/>
          <p:cNvSpPr/>
          <p:nvPr/>
        </p:nvSpPr>
        <p:spPr>
          <a:xfrm>
            <a:off x="4297680" y="1143000"/>
            <a:ext cx="3566160" cy="2377440"/>
          </a:xfrm>
          <a:prstGeom prst="rect">
            <a:avLst/>
          </a:prstGeom>
          <a:solidFill>
            <a:srgbClr val="FFFFFF"/>
          </a:solidFill>
          <a:ln/>
          <a:effectLst>
            <a:outerShdw blurRad="101600" dist="38100" dir="2700000" algn="bl" rotWithShape="0">
              <a:srgbClr val="C0C8D8">
                <a:alpha val="20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3" name="Shape 11"/>
          <p:cNvSpPr/>
          <p:nvPr/>
        </p:nvSpPr>
        <p:spPr>
          <a:xfrm>
            <a:off x="4297680" y="1143000"/>
            <a:ext cx="3566160" cy="502920"/>
          </a:xfrm>
          <a:prstGeom prst="rect">
            <a:avLst/>
          </a:prstGeom>
          <a:solidFill>
            <a:srgbClr val="31729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4" name="Text 12"/>
          <p:cNvSpPr/>
          <p:nvPr/>
        </p:nvSpPr>
        <p:spPr>
          <a:xfrm>
            <a:off x="4389120" y="1170432"/>
            <a:ext cx="338328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FFFFFF"/>
                </a:solidFill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Gov. Code § 911.2</a:t>
            </a:r>
            <a:endParaRPr lang="en-US" sz="1100" dirty="0"/>
          </a:p>
        </p:txBody>
      </p:sp>
      <p:sp>
        <p:nvSpPr>
          <p:cNvPr id="15" name="Text 13"/>
          <p:cNvSpPr/>
          <p:nvPr/>
        </p:nvSpPr>
        <p:spPr>
          <a:xfrm>
            <a:off x="4389120" y="1691640"/>
            <a:ext cx="338328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4000" b="1" dirty="0">
                <a:solidFill>
                  <a:srgbClr val="FFC222"/>
                </a:solidFill>
                <a:latin typeface="Century Gothic" panose="020B0502020202020204" pitchFamily="34" charset="0"/>
                <a:ea typeface="Cambria" pitchFamily="34" charset="-122"/>
                <a:cs typeface="Cambria" pitchFamily="34" charset="-120"/>
              </a:rPr>
              <a:t>1 YEAR</a:t>
            </a:r>
            <a:endParaRPr lang="en-US" sz="4000" dirty="0">
              <a:solidFill>
                <a:srgbClr val="FFC222"/>
              </a:solidFill>
            </a:endParaRPr>
          </a:p>
        </p:txBody>
      </p:sp>
      <p:sp>
        <p:nvSpPr>
          <p:cNvPr id="16" name="Text 14"/>
          <p:cNvSpPr/>
          <p:nvPr/>
        </p:nvSpPr>
        <p:spPr>
          <a:xfrm>
            <a:off x="4389120" y="2377440"/>
            <a:ext cx="33832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i="1" dirty="0"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from accrual</a:t>
            </a:r>
            <a:endParaRPr lang="en-US" sz="1300" dirty="0"/>
          </a:p>
        </p:txBody>
      </p:sp>
      <p:sp>
        <p:nvSpPr>
          <p:cNvPr id="17" name="Text 15"/>
          <p:cNvSpPr/>
          <p:nvPr/>
        </p:nvSpPr>
        <p:spPr>
          <a:xfrm>
            <a:off x="4389120" y="2697480"/>
            <a:ext cx="338328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400" dirty="0"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All other claims: real property damage, breach of contract, etc.</a:t>
            </a:r>
            <a:endParaRPr lang="en-US" sz="1400" dirty="0"/>
          </a:p>
        </p:txBody>
      </p:sp>
      <p:sp>
        <p:nvSpPr>
          <p:cNvPr id="18" name="Text 16"/>
          <p:cNvSpPr/>
          <p:nvPr/>
        </p:nvSpPr>
        <p:spPr>
          <a:xfrm>
            <a:off x="388620" y="4004113"/>
            <a:ext cx="73152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i="1" dirty="0"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Accrual: same date a cause of action would accrue against a private party — when the wrongful act occurs and liability arises.</a:t>
            </a:r>
            <a:endParaRPr lang="en-US" sz="1400" dirty="0"/>
          </a:p>
        </p:txBody>
      </p:sp>
      <p:sp>
        <p:nvSpPr>
          <p:cNvPr id="19" name="Shape 17"/>
          <p:cNvSpPr/>
          <p:nvPr/>
        </p:nvSpPr>
        <p:spPr>
          <a:xfrm>
            <a:off x="8023860" y="1143000"/>
            <a:ext cx="3657600" cy="5631426"/>
          </a:xfrm>
          <a:prstGeom prst="rect">
            <a:avLst/>
          </a:prstGeom>
          <a:solidFill>
            <a:srgbClr val="31729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0" name="Text 18"/>
          <p:cNvSpPr/>
          <p:nvPr/>
        </p:nvSpPr>
        <p:spPr>
          <a:xfrm>
            <a:off x="8138160" y="1234440"/>
            <a:ext cx="34290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D4A843"/>
                </a:solidFill>
                <a:latin typeface="Century Gothic" panose="020B0502020202020204" pitchFamily="34" charset="0"/>
                <a:ea typeface="Cambria" pitchFamily="34" charset="-122"/>
                <a:cs typeface="Cambria" pitchFamily="34" charset="-120"/>
              </a:rPr>
              <a:t>Minimum Claim Content</a:t>
            </a:r>
            <a:endParaRPr lang="en-US" sz="1600" dirty="0"/>
          </a:p>
        </p:txBody>
      </p:sp>
      <p:sp>
        <p:nvSpPr>
          <p:cNvPr id="21" name="Text 19"/>
          <p:cNvSpPr/>
          <p:nvPr/>
        </p:nvSpPr>
        <p:spPr>
          <a:xfrm>
            <a:off x="8138160" y="1645920"/>
            <a:ext cx="3429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i="1" dirty="0">
                <a:solidFill>
                  <a:srgbClr val="CADCFC"/>
                </a:solidFill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Gov. Code § 910</a:t>
            </a:r>
            <a:endParaRPr lang="en-US" sz="1200" dirty="0"/>
          </a:p>
        </p:txBody>
      </p:sp>
      <p:sp>
        <p:nvSpPr>
          <p:cNvPr id="22" name="Shape 20"/>
          <p:cNvSpPr/>
          <p:nvPr/>
        </p:nvSpPr>
        <p:spPr>
          <a:xfrm>
            <a:off x="8144109" y="2286000"/>
            <a:ext cx="201168" cy="201168"/>
          </a:xfrm>
          <a:prstGeom prst="ellipse">
            <a:avLst/>
          </a:prstGeom>
          <a:solidFill>
            <a:srgbClr val="D4A843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3" name="Text 21"/>
          <p:cNvSpPr/>
          <p:nvPr/>
        </p:nvSpPr>
        <p:spPr>
          <a:xfrm>
            <a:off x="8412480" y="2226170"/>
            <a:ext cx="3108960" cy="30671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300" dirty="0">
                <a:solidFill>
                  <a:srgbClr val="FFFFFF"/>
                </a:solidFill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Name &amp; address of claimant</a:t>
            </a:r>
            <a:endParaRPr lang="en-US" sz="1300" dirty="0"/>
          </a:p>
        </p:txBody>
      </p:sp>
      <p:sp>
        <p:nvSpPr>
          <p:cNvPr id="24" name="Shape 22"/>
          <p:cNvSpPr/>
          <p:nvPr/>
        </p:nvSpPr>
        <p:spPr>
          <a:xfrm>
            <a:off x="8144109" y="2766748"/>
            <a:ext cx="201168" cy="201168"/>
          </a:xfrm>
          <a:prstGeom prst="ellipse">
            <a:avLst/>
          </a:prstGeom>
          <a:solidFill>
            <a:srgbClr val="D4A843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5" name="Text 23"/>
          <p:cNvSpPr/>
          <p:nvPr/>
        </p:nvSpPr>
        <p:spPr>
          <a:xfrm>
            <a:off x="8412480" y="2698267"/>
            <a:ext cx="31089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300" dirty="0">
                <a:solidFill>
                  <a:srgbClr val="FFFFFF"/>
                </a:solidFill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Address for notices</a:t>
            </a:r>
            <a:endParaRPr lang="en-US" sz="1300" dirty="0"/>
          </a:p>
        </p:txBody>
      </p:sp>
      <p:sp>
        <p:nvSpPr>
          <p:cNvPr id="26" name="Shape 24"/>
          <p:cNvSpPr/>
          <p:nvPr/>
        </p:nvSpPr>
        <p:spPr>
          <a:xfrm>
            <a:off x="8138160" y="3385271"/>
            <a:ext cx="201168" cy="201168"/>
          </a:xfrm>
          <a:prstGeom prst="ellipse">
            <a:avLst/>
          </a:prstGeom>
          <a:solidFill>
            <a:srgbClr val="D4A843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7" name="Text 25"/>
          <p:cNvSpPr/>
          <p:nvPr/>
        </p:nvSpPr>
        <p:spPr>
          <a:xfrm>
            <a:off x="8412480" y="3319272"/>
            <a:ext cx="31089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300" dirty="0">
                <a:solidFill>
                  <a:srgbClr val="FFFFFF"/>
                </a:solidFill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Date, place &amp; circumstances of occurrence</a:t>
            </a:r>
            <a:endParaRPr lang="en-US" sz="1300" dirty="0"/>
          </a:p>
        </p:txBody>
      </p:sp>
      <p:sp>
        <p:nvSpPr>
          <p:cNvPr id="28" name="Shape 26"/>
          <p:cNvSpPr/>
          <p:nvPr/>
        </p:nvSpPr>
        <p:spPr>
          <a:xfrm>
            <a:off x="8138160" y="4052783"/>
            <a:ext cx="201168" cy="201168"/>
          </a:xfrm>
          <a:prstGeom prst="ellipse">
            <a:avLst/>
          </a:prstGeom>
          <a:solidFill>
            <a:srgbClr val="D4A843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9" name="Text 27"/>
          <p:cNvSpPr/>
          <p:nvPr/>
        </p:nvSpPr>
        <p:spPr>
          <a:xfrm>
            <a:off x="8412480" y="3986784"/>
            <a:ext cx="31089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300" dirty="0">
                <a:solidFill>
                  <a:srgbClr val="FFFFFF"/>
                </a:solidFill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General description of injury, damage, or loss</a:t>
            </a:r>
            <a:endParaRPr lang="en-US" sz="1300" dirty="0"/>
          </a:p>
        </p:txBody>
      </p:sp>
      <p:sp>
        <p:nvSpPr>
          <p:cNvPr id="30" name="Shape 28"/>
          <p:cNvSpPr/>
          <p:nvPr/>
        </p:nvSpPr>
        <p:spPr>
          <a:xfrm>
            <a:off x="8147304" y="4720295"/>
            <a:ext cx="201168" cy="201168"/>
          </a:xfrm>
          <a:prstGeom prst="ellipse">
            <a:avLst/>
          </a:prstGeom>
          <a:solidFill>
            <a:srgbClr val="D4A843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1" name="Text 29"/>
          <p:cNvSpPr/>
          <p:nvPr/>
        </p:nvSpPr>
        <p:spPr>
          <a:xfrm>
            <a:off x="8412480" y="4654296"/>
            <a:ext cx="31089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300" dirty="0">
                <a:solidFill>
                  <a:srgbClr val="FFFFFF"/>
                </a:solidFill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Name of public employee(s) causing harm (if known)</a:t>
            </a:r>
            <a:endParaRPr lang="en-US" sz="1300" dirty="0"/>
          </a:p>
        </p:txBody>
      </p:sp>
      <p:sp>
        <p:nvSpPr>
          <p:cNvPr id="32" name="Shape 30"/>
          <p:cNvSpPr/>
          <p:nvPr/>
        </p:nvSpPr>
        <p:spPr>
          <a:xfrm>
            <a:off x="8156448" y="5409659"/>
            <a:ext cx="201168" cy="201168"/>
          </a:xfrm>
          <a:prstGeom prst="ellipse">
            <a:avLst/>
          </a:prstGeom>
          <a:solidFill>
            <a:srgbClr val="D4A843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3" name="Text 31"/>
          <p:cNvSpPr/>
          <p:nvPr/>
        </p:nvSpPr>
        <p:spPr>
          <a:xfrm>
            <a:off x="8412480" y="5321808"/>
            <a:ext cx="31089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300" dirty="0">
                <a:solidFill>
                  <a:srgbClr val="FFFFFF"/>
                </a:solidFill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Dollar amount if &lt; $10,000 (omit if &gt; $10k; indicate civil case type)</a:t>
            </a:r>
            <a:endParaRPr lang="en-US" sz="1300" dirty="0"/>
          </a:p>
        </p:txBody>
      </p:sp>
      <p:sp>
        <p:nvSpPr>
          <p:cNvPr id="34" name="Text 32"/>
          <p:cNvSpPr/>
          <p:nvPr/>
        </p:nvSpPr>
        <p:spPr>
          <a:xfrm>
            <a:off x="8238744" y="6301003"/>
            <a:ext cx="34290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D4A843"/>
                </a:solidFill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⚠ Claims construed liberally, but agency may require its own form (§ 910.4)</a:t>
            </a:r>
            <a:endParaRPr lang="en-US" sz="1200" b="1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4F6F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" name="Shape 1"/>
          <p:cNvSpPr/>
          <p:nvPr/>
        </p:nvSpPr>
        <p:spPr>
          <a:xfrm>
            <a:off x="0" y="0"/>
            <a:ext cx="12192000" cy="1005840"/>
          </a:xfrm>
          <a:prstGeom prst="rect">
            <a:avLst/>
          </a:prstGeom>
          <a:solidFill>
            <a:srgbClr val="31729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Shape 2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solidFill>
            <a:srgbClr val="FFC22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5" name="Text 3"/>
          <p:cNvSpPr/>
          <p:nvPr/>
        </p:nvSpPr>
        <p:spPr>
          <a:xfrm>
            <a:off x="502920" y="164592"/>
            <a:ext cx="1051560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FFFFFF"/>
                </a:solidFill>
                <a:latin typeface="Century Gothic" panose="020B0502020202020204" pitchFamily="34" charset="0"/>
                <a:ea typeface="Cambria" pitchFamily="34" charset="-122"/>
                <a:cs typeface="Cambria" pitchFamily="34" charset="-120"/>
              </a:rPr>
              <a:t>Presentation &amp; Delivery — Gov. Code § 915</a:t>
            </a:r>
            <a:endParaRPr lang="en-US" sz="2800" dirty="0"/>
          </a:p>
        </p:txBody>
      </p:sp>
      <p:sp>
        <p:nvSpPr>
          <p:cNvPr id="6" name="Shape 4"/>
          <p:cNvSpPr/>
          <p:nvPr/>
        </p:nvSpPr>
        <p:spPr>
          <a:xfrm>
            <a:off x="457200" y="1143000"/>
            <a:ext cx="3611880" cy="2103120"/>
          </a:xfrm>
          <a:prstGeom prst="rect">
            <a:avLst/>
          </a:prstGeom>
          <a:solidFill>
            <a:srgbClr val="FFFFFF"/>
          </a:solidFill>
          <a:ln/>
          <a:effectLst>
            <a:outerShdw blurRad="101600" dist="38100" dir="2700000" algn="bl" rotWithShape="0">
              <a:srgbClr val="C0C8D8">
                <a:alpha val="18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7" name="Shape 5"/>
          <p:cNvSpPr/>
          <p:nvPr/>
        </p:nvSpPr>
        <p:spPr>
          <a:xfrm>
            <a:off x="1920240" y="1325880"/>
            <a:ext cx="640080" cy="640080"/>
          </a:xfrm>
          <a:prstGeom prst="ellipse">
            <a:avLst/>
          </a:prstGeom>
          <a:solidFill>
            <a:srgbClr val="31729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8" name="Text 6"/>
          <p:cNvSpPr/>
          <p:nvPr/>
        </p:nvSpPr>
        <p:spPr>
          <a:xfrm>
            <a:off x="1920240" y="1325880"/>
            <a:ext cx="6400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1800" dirty="0"/>
          </a:p>
        </p:txBody>
      </p:sp>
      <p:sp>
        <p:nvSpPr>
          <p:cNvPr id="9" name="Text 7"/>
          <p:cNvSpPr/>
          <p:nvPr/>
        </p:nvSpPr>
        <p:spPr>
          <a:xfrm>
            <a:off x="594360" y="2057400"/>
            <a:ext cx="33375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317297"/>
                </a:solidFill>
                <a:latin typeface="Century Gothic" panose="020B0502020202020204" pitchFamily="34" charset="0"/>
                <a:ea typeface="Cambria" pitchFamily="34" charset="-122"/>
                <a:cs typeface="Cambria" pitchFamily="34" charset="-120"/>
              </a:rPr>
              <a:t>Personal Delivery</a:t>
            </a:r>
            <a:endParaRPr lang="en-US" sz="1600" dirty="0">
              <a:solidFill>
                <a:srgbClr val="317297"/>
              </a:solidFill>
            </a:endParaRPr>
          </a:p>
        </p:txBody>
      </p:sp>
      <p:sp>
        <p:nvSpPr>
          <p:cNvPr id="10" name="Text 8"/>
          <p:cNvSpPr/>
          <p:nvPr/>
        </p:nvSpPr>
        <p:spPr>
          <a:xfrm>
            <a:off x="594360" y="2468880"/>
            <a:ext cx="333756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25000"/>
              </a:lnSpc>
              <a:buNone/>
            </a:pPr>
            <a:r>
              <a:rPr lang="en-US" sz="1400" dirty="0"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Deliver to the clerk, secretary, or auditor of the public entity.</a:t>
            </a:r>
            <a:endParaRPr lang="en-US" sz="1400" dirty="0"/>
          </a:p>
        </p:txBody>
      </p:sp>
      <p:sp>
        <p:nvSpPr>
          <p:cNvPr id="11" name="Shape 9"/>
          <p:cNvSpPr/>
          <p:nvPr/>
        </p:nvSpPr>
        <p:spPr>
          <a:xfrm>
            <a:off x="4343400" y="1143000"/>
            <a:ext cx="3611880" cy="2103120"/>
          </a:xfrm>
          <a:prstGeom prst="rect">
            <a:avLst/>
          </a:prstGeom>
          <a:solidFill>
            <a:srgbClr val="FFFFFF"/>
          </a:solidFill>
          <a:ln/>
          <a:effectLst>
            <a:outerShdw blurRad="101600" dist="38100" dir="2700000" algn="bl" rotWithShape="0">
              <a:srgbClr val="C0C8D8">
                <a:alpha val="18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2" name="Shape 10"/>
          <p:cNvSpPr/>
          <p:nvPr/>
        </p:nvSpPr>
        <p:spPr>
          <a:xfrm>
            <a:off x="5806440" y="1325880"/>
            <a:ext cx="640080" cy="640080"/>
          </a:xfrm>
          <a:prstGeom prst="ellipse">
            <a:avLst/>
          </a:prstGeom>
          <a:solidFill>
            <a:srgbClr val="31729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3" name="Text 11"/>
          <p:cNvSpPr/>
          <p:nvPr/>
        </p:nvSpPr>
        <p:spPr>
          <a:xfrm>
            <a:off x="5806440" y="1325880"/>
            <a:ext cx="6400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1800" dirty="0"/>
          </a:p>
        </p:txBody>
      </p:sp>
      <p:sp>
        <p:nvSpPr>
          <p:cNvPr id="14" name="Text 12"/>
          <p:cNvSpPr/>
          <p:nvPr/>
        </p:nvSpPr>
        <p:spPr>
          <a:xfrm>
            <a:off x="4480560" y="2057400"/>
            <a:ext cx="33375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317297"/>
                </a:solidFill>
                <a:latin typeface="Century Gothic" panose="020B0502020202020204" pitchFamily="34" charset="0"/>
                <a:ea typeface="Cambria" pitchFamily="34" charset="-122"/>
                <a:cs typeface="Cambria" pitchFamily="34" charset="-120"/>
              </a:rPr>
              <a:t>Mail</a:t>
            </a:r>
            <a:endParaRPr lang="en-US" sz="1600" dirty="0">
              <a:solidFill>
                <a:srgbClr val="317297"/>
              </a:solidFill>
            </a:endParaRPr>
          </a:p>
        </p:txBody>
      </p:sp>
      <p:sp>
        <p:nvSpPr>
          <p:cNvPr id="15" name="Text 13"/>
          <p:cNvSpPr/>
          <p:nvPr/>
        </p:nvSpPr>
        <p:spPr>
          <a:xfrm>
            <a:off x="4480560" y="2354580"/>
            <a:ext cx="333756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25000"/>
              </a:lnSpc>
              <a:buNone/>
            </a:pPr>
            <a:r>
              <a:rPr lang="en-US" sz="1400" dirty="0"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Mail to clerk, secretary, auditor, or governing body at principal office. Date is the postmark, NOT receipt.</a:t>
            </a:r>
            <a:endParaRPr lang="en-US" sz="1400" dirty="0"/>
          </a:p>
        </p:txBody>
      </p:sp>
      <p:sp>
        <p:nvSpPr>
          <p:cNvPr id="16" name="Shape 14"/>
          <p:cNvSpPr/>
          <p:nvPr/>
        </p:nvSpPr>
        <p:spPr>
          <a:xfrm>
            <a:off x="8229600" y="1143000"/>
            <a:ext cx="3611880" cy="2103120"/>
          </a:xfrm>
          <a:prstGeom prst="rect">
            <a:avLst/>
          </a:prstGeom>
          <a:solidFill>
            <a:srgbClr val="FFFFFF"/>
          </a:solidFill>
          <a:ln/>
          <a:effectLst>
            <a:outerShdw blurRad="101600" dist="38100" dir="2700000" algn="bl" rotWithShape="0">
              <a:srgbClr val="C0C8D8">
                <a:alpha val="18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7" name="Shape 15"/>
          <p:cNvSpPr/>
          <p:nvPr/>
        </p:nvSpPr>
        <p:spPr>
          <a:xfrm>
            <a:off x="9692640" y="1325880"/>
            <a:ext cx="640080" cy="640080"/>
          </a:xfrm>
          <a:prstGeom prst="ellipse">
            <a:avLst/>
          </a:prstGeom>
          <a:solidFill>
            <a:srgbClr val="31729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8" name="Text 16"/>
          <p:cNvSpPr/>
          <p:nvPr/>
        </p:nvSpPr>
        <p:spPr>
          <a:xfrm>
            <a:off x="9692640" y="1325880"/>
            <a:ext cx="6400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1800" dirty="0"/>
          </a:p>
        </p:txBody>
      </p:sp>
      <p:sp>
        <p:nvSpPr>
          <p:cNvPr id="19" name="Text 17"/>
          <p:cNvSpPr/>
          <p:nvPr/>
        </p:nvSpPr>
        <p:spPr>
          <a:xfrm>
            <a:off x="8366760" y="2057400"/>
            <a:ext cx="33375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317297"/>
                </a:solidFill>
                <a:latin typeface="Century Gothic" panose="020B0502020202020204" pitchFamily="34" charset="0"/>
                <a:ea typeface="Cambria" pitchFamily="34" charset="-122"/>
                <a:cs typeface="Cambria" pitchFamily="34" charset="-120"/>
              </a:rPr>
              <a:t>Electronic (if authorized)</a:t>
            </a:r>
            <a:endParaRPr lang="en-US" sz="1600" dirty="0">
              <a:solidFill>
                <a:srgbClr val="317297"/>
              </a:solidFill>
            </a:endParaRPr>
          </a:p>
        </p:txBody>
      </p:sp>
      <p:sp>
        <p:nvSpPr>
          <p:cNvPr id="20" name="Text 18"/>
          <p:cNvSpPr/>
          <p:nvPr/>
        </p:nvSpPr>
        <p:spPr>
          <a:xfrm>
            <a:off x="8366760" y="2468880"/>
            <a:ext cx="333756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25000"/>
              </a:lnSpc>
              <a:buNone/>
            </a:pPr>
            <a:r>
              <a:rPr lang="en-US" sz="1400" dirty="0"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Only if authorized by ordinance or resolution; must follow the manner specified.</a:t>
            </a:r>
            <a:endParaRPr lang="en-US" sz="1400" dirty="0"/>
          </a:p>
        </p:txBody>
      </p:sp>
      <p:sp>
        <p:nvSpPr>
          <p:cNvPr id="21" name="Shape 19"/>
          <p:cNvSpPr/>
          <p:nvPr/>
        </p:nvSpPr>
        <p:spPr>
          <a:xfrm>
            <a:off x="457200" y="3429000"/>
            <a:ext cx="11247120" cy="1325880"/>
          </a:xfrm>
          <a:prstGeom prst="rect">
            <a:avLst/>
          </a:prstGeom>
          <a:solidFill>
            <a:srgbClr val="FFFFFF"/>
          </a:solidFill>
          <a:ln/>
          <a:effectLst>
            <a:outerShdw blurRad="76200" dist="25400" dir="2700000" algn="bl" rotWithShape="0">
              <a:srgbClr val="C0C8D8">
                <a:alpha val="1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22" name="Shape 20"/>
          <p:cNvSpPr/>
          <p:nvPr/>
        </p:nvSpPr>
        <p:spPr>
          <a:xfrm>
            <a:off x="457200" y="3429000"/>
            <a:ext cx="182880" cy="1325880"/>
          </a:xfrm>
          <a:prstGeom prst="rect">
            <a:avLst/>
          </a:prstGeom>
          <a:solidFill>
            <a:srgbClr val="FFC22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3" name="Text 21"/>
          <p:cNvSpPr/>
          <p:nvPr/>
        </p:nvSpPr>
        <p:spPr>
          <a:xfrm>
            <a:off x="777240" y="3538728"/>
            <a:ext cx="107899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FC222"/>
                </a:solidFill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⚠ Wrong Department Exception (§ 915(e))</a:t>
            </a:r>
            <a:endParaRPr lang="en-US" sz="1600" dirty="0">
              <a:solidFill>
                <a:srgbClr val="FFC222"/>
              </a:solidFill>
            </a:endParaRPr>
          </a:p>
        </p:txBody>
      </p:sp>
      <p:sp>
        <p:nvSpPr>
          <p:cNvPr id="24" name="Text 22"/>
          <p:cNvSpPr/>
          <p:nvPr/>
        </p:nvSpPr>
        <p:spPr>
          <a:xfrm>
            <a:off x="777240" y="3904488"/>
            <a:ext cx="1078992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5000"/>
              </a:lnSpc>
              <a:buNone/>
            </a:pPr>
            <a:r>
              <a:rPr lang="en-US" sz="1400" dirty="0"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A claim misdirected to the wrong department is still valid IF it is actually forwarded to the City Clerk or governing body within the statutory timeframe.</a:t>
            </a:r>
            <a:endParaRPr lang="en-US" sz="1400" dirty="0"/>
          </a:p>
        </p:txBody>
      </p:sp>
      <p:sp>
        <p:nvSpPr>
          <p:cNvPr id="25" name="Shape 23"/>
          <p:cNvSpPr/>
          <p:nvPr/>
        </p:nvSpPr>
        <p:spPr>
          <a:xfrm>
            <a:off x="457200" y="4937760"/>
            <a:ext cx="11247120" cy="1325880"/>
          </a:xfrm>
          <a:prstGeom prst="rect">
            <a:avLst/>
          </a:prstGeom>
          <a:solidFill>
            <a:srgbClr val="FFFFFF"/>
          </a:solidFill>
          <a:ln/>
          <a:effectLst>
            <a:outerShdw blurRad="76200" dist="25400" dir="2700000" algn="bl" rotWithShape="0">
              <a:srgbClr val="C0C8D8">
                <a:alpha val="1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26" name="Shape 24"/>
          <p:cNvSpPr/>
          <p:nvPr/>
        </p:nvSpPr>
        <p:spPr>
          <a:xfrm>
            <a:off x="457200" y="4937760"/>
            <a:ext cx="182880" cy="1325880"/>
          </a:xfrm>
          <a:prstGeom prst="rect">
            <a:avLst/>
          </a:prstGeom>
          <a:solidFill>
            <a:srgbClr val="C0392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7" name="Text 25"/>
          <p:cNvSpPr/>
          <p:nvPr/>
        </p:nvSpPr>
        <p:spPr>
          <a:xfrm>
            <a:off x="777240" y="5047488"/>
            <a:ext cx="107899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C0392B"/>
                </a:solidFill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⚠ Preserve the Envelope!</a:t>
            </a:r>
            <a:endParaRPr lang="en-US" sz="1400" dirty="0"/>
          </a:p>
        </p:txBody>
      </p:sp>
      <p:sp>
        <p:nvSpPr>
          <p:cNvPr id="28" name="Text 26"/>
          <p:cNvSpPr/>
          <p:nvPr/>
        </p:nvSpPr>
        <p:spPr>
          <a:xfrm>
            <a:off x="777240" y="5413248"/>
            <a:ext cx="1078992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5000"/>
              </a:lnSpc>
              <a:buNone/>
            </a:pPr>
            <a:r>
              <a:rPr lang="en-US" sz="1400" dirty="0"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Staple the postmarked envelope to the back of the claim. The postmark is definitive evidence of presentation date under § 915.2. Discarding it eliminates your untimeliness defense.</a:t>
            </a:r>
            <a:endParaRPr lang="en-US" sz="14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4F6F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" name="Shape 1"/>
          <p:cNvSpPr/>
          <p:nvPr/>
        </p:nvSpPr>
        <p:spPr>
          <a:xfrm>
            <a:off x="0" y="0"/>
            <a:ext cx="12192000" cy="1005840"/>
          </a:xfrm>
          <a:prstGeom prst="rect">
            <a:avLst/>
          </a:prstGeom>
          <a:solidFill>
            <a:srgbClr val="31729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Shape 2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solidFill>
            <a:srgbClr val="FFC22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5" name="Text 3"/>
          <p:cNvSpPr/>
          <p:nvPr/>
        </p:nvSpPr>
        <p:spPr>
          <a:xfrm>
            <a:off x="502920" y="164592"/>
            <a:ext cx="1051560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FFFFFF"/>
                </a:solidFill>
                <a:latin typeface="+mj-lt"/>
                <a:ea typeface="Cambria" pitchFamily="34" charset="-122"/>
                <a:cs typeface="Cambria" pitchFamily="34" charset="-120"/>
              </a:rPr>
              <a:t>Claim Lifecycle — Steps 1 through 4</a:t>
            </a:r>
            <a:endParaRPr lang="en-US" sz="2800" dirty="0">
              <a:latin typeface="+mj-lt"/>
            </a:endParaRPr>
          </a:p>
        </p:txBody>
      </p:sp>
      <p:sp>
        <p:nvSpPr>
          <p:cNvPr id="6" name="Shape 4"/>
          <p:cNvSpPr/>
          <p:nvPr/>
        </p:nvSpPr>
        <p:spPr>
          <a:xfrm>
            <a:off x="457200" y="1143000"/>
            <a:ext cx="5486400" cy="2514600"/>
          </a:xfrm>
          <a:prstGeom prst="rect">
            <a:avLst/>
          </a:prstGeom>
          <a:solidFill>
            <a:srgbClr val="FFFFFF"/>
          </a:solidFill>
          <a:ln/>
          <a:effectLst>
            <a:outerShdw blurRad="101600" dist="38100" dir="2700000" algn="bl" rotWithShape="0">
              <a:srgbClr val="C0C8D8">
                <a:alpha val="18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7" name="Shape 5"/>
          <p:cNvSpPr/>
          <p:nvPr/>
        </p:nvSpPr>
        <p:spPr>
          <a:xfrm>
            <a:off x="457200" y="1143000"/>
            <a:ext cx="5486400" cy="502920"/>
          </a:xfrm>
          <a:prstGeom prst="rect">
            <a:avLst/>
          </a:prstGeom>
          <a:solidFill>
            <a:srgbClr val="31729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8" name="Shape 6"/>
          <p:cNvSpPr/>
          <p:nvPr/>
        </p:nvSpPr>
        <p:spPr>
          <a:xfrm>
            <a:off x="566928" y="1216152"/>
            <a:ext cx="365760" cy="365760"/>
          </a:xfrm>
          <a:prstGeom prst="ellipse">
            <a:avLst/>
          </a:prstGeom>
          <a:solidFill>
            <a:srgbClr val="FFC22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9" name="Text 7"/>
          <p:cNvSpPr/>
          <p:nvPr/>
        </p:nvSpPr>
        <p:spPr>
          <a:xfrm>
            <a:off x="566928" y="1216152"/>
            <a:ext cx="365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1400" dirty="0"/>
          </a:p>
        </p:txBody>
      </p:sp>
      <p:sp>
        <p:nvSpPr>
          <p:cNvPr id="10" name="Text 8"/>
          <p:cNvSpPr/>
          <p:nvPr/>
        </p:nvSpPr>
        <p:spPr>
          <a:xfrm>
            <a:off x="1051560" y="1216152"/>
            <a:ext cx="47548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FFFFF"/>
                </a:solidFill>
                <a:latin typeface="+mj-lt"/>
                <a:ea typeface="Cambria" pitchFamily="34" charset="-122"/>
                <a:cs typeface="Cambria" pitchFamily="34" charset="-120"/>
              </a:rPr>
              <a:t>Log &amp; Date Stamp</a:t>
            </a:r>
            <a:endParaRPr lang="en-US" sz="1600" dirty="0">
              <a:latin typeface="+mj-lt"/>
            </a:endParaRPr>
          </a:p>
        </p:txBody>
      </p:sp>
      <p:sp>
        <p:nvSpPr>
          <p:cNvPr id="11" name="Text 9"/>
          <p:cNvSpPr/>
          <p:nvPr/>
        </p:nvSpPr>
        <p:spPr>
          <a:xfrm>
            <a:off x="594360" y="1737360"/>
            <a:ext cx="5212080" cy="1828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400" dirty="0">
                <a:solidFill>
                  <a:srgbClr val="333333"/>
                </a:solidFill>
                <a:ea typeface="Calibri" pitchFamily="34" charset="-122"/>
                <a:cs typeface="Calibri" pitchFamily="34" charset="-120"/>
              </a:rPr>
              <a:t>Immediately date-stamp on receipt. Preserve the postmarked envelope. Log in risk management system. Calendar two critical deadlines:</a:t>
            </a:r>
            <a:endParaRPr lang="en-US" sz="1400" dirty="0"/>
          </a:p>
          <a:p>
            <a:pPr marL="0" indent="0">
              <a:lnSpc>
                <a:spcPct val="130000"/>
              </a:lnSpc>
              <a:buNone/>
            </a:pPr>
            <a:r>
              <a:rPr lang="en-US" sz="1400" dirty="0">
                <a:solidFill>
                  <a:srgbClr val="333333"/>
                </a:solidFill>
                <a:ea typeface="Calibri" pitchFamily="34" charset="-122"/>
                <a:cs typeface="Calibri" pitchFamily="34" charset="-120"/>
              </a:rPr>
              <a:t>• 20-day Sufficiency Window (§ 910.8)</a:t>
            </a:r>
            <a:endParaRPr lang="en-US" sz="1400" dirty="0"/>
          </a:p>
          <a:p>
            <a:pPr marL="0" indent="0">
              <a:lnSpc>
                <a:spcPct val="130000"/>
              </a:lnSpc>
              <a:buNone/>
            </a:pPr>
            <a:r>
              <a:rPr lang="en-US" sz="1400" dirty="0">
                <a:solidFill>
                  <a:srgbClr val="333333"/>
                </a:solidFill>
                <a:ea typeface="Calibri" pitchFamily="34" charset="-122"/>
                <a:cs typeface="Calibri" pitchFamily="34" charset="-120"/>
              </a:rPr>
              <a:t>• 45-day Action Window (§ 912.4)</a:t>
            </a:r>
            <a:endParaRPr lang="en-US" sz="1400" dirty="0"/>
          </a:p>
        </p:txBody>
      </p:sp>
      <p:sp>
        <p:nvSpPr>
          <p:cNvPr id="12" name="Shape 10"/>
          <p:cNvSpPr/>
          <p:nvPr/>
        </p:nvSpPr>
        <p:spPr>
          <a:xfrm>
            <a:off x="6217920" y="1143000"/>
            <a:ext cx="5486400" cy="2514600"/>
          </a:xfrm>
          <a:prstGeom prst="rect">
            <a:avLst/>
          </a:prstGeom>
          <a:solidFill>
            <a:srgbClr val="FFFFFF"/>
          </a:solidFill>
          <a:ln/>
          <a:effectLst>
            <a:outerShdw blurRad="101600" dist="38100" dir="2700000" algn="bl" rotWithShape="0">
              <a:srgbClr val="C0C8D8">
                <a:alpha val="18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3" name="Shape 11"/>
          <p:cNvSpPr/>
          <p:nvPr/>
        </p:nvSpPr>
        <p:spPr>
          <a:xfrm>
            <a:off x="6217920" y="1143000"/>
            <a:ext cx="5486400" cy="502920"/>
          </a:xfrm>
          <a:prstGeom prst="rect">
            <a:avLst/>
          </a:prstGeom>
          <a:solidFill>
            <a:srgbClr val="31729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4" name="Shape 12"/>
          <p:cNvSpPr/>
          <p:nvPr/>
        </p:nvSpPr>
        <p:spPr>
          <a:xfrm>
            <a:off x="6327648" y="1216152"/>
            <a:ext cx="365760" cy="365760"/>
          </a:xfrm>
          <a:prstGeom prst="ellipse">
            <a:avLst/>
          </a:prstGeom>
          <a:solidFill>
            <a:srgbClr val="FFC22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5" name="Text 13"/>
          <p:cNvSpPr/>
          <p:nvPr/>
        </p:nvSpPr>
        <p:spPr>
          <a:xfrm>
            <a:off x="6327648" y="1216152"/>
            <a:ext cx="365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1400" dirty="0"/>
          </a:p>
        </p:txBody>
      </p:sp>
      <p:sp>
        <p:nvSpPr>
          <p:cNvPr id="16" name="Text 14"/>
          <p:cNvSpPr/>
          <p:nvPr/>
        </p:nvSpPr>
        <p:spPr>
          <a:xfrm>
            <a:off x="6812280" y="1216152"/>
            <a:ext cx="47548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FFFFF"/>
                </a:solidFill>
                <a:latin typeface="+mj-lt"/>
                <a:ea typeface="Cambria" pitchFamily="34" charset="-122"/>
                <a:cs typeface="Cambria" pitchFamily="34" charset="-120"/>
              </a:rPr>
              <a:t>Is It Actually a Claim?</a:t>
            </a:r>
            <a:endParaRPr lang="en-US" sz="1600" dirty="0">
              <a:latin typeface="+mj-lt"/>
            </a:endParaRPr>
          </a:p>
        </p:txBody>
      </p:sp>
      <p:sp>
        <p:nvSpPr>
          <p:cNvPr id="17" name="Text 15"/>
          <p:cNvSpPr/>
          <p:nvPr/>
        </p:nvSpPr>
        <p:spPr>
          <a:xfrm>
            <a:off x="6355080" y="1737360"/>
            <a:ext cx="5212080" cy="1828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400" dirty="0">
                <a:ea typeface="Calibri" pitchFamily="34" charset="-122"/>
                <a:cs typeface="Calibri" pitchFamily="34" charset="-120"/>
              </a:rPr>
              <a:t>Substantial compliance is all that is required. A claimant must attempt to supply all essential elements of § 910. A material defect (e.g., no accident location) precludes compliance. Err on the side of caution and treat everything as a claim.</a:t>
            </a:r>
            <a:endParaRPr lang="en-US" sz="1400" dirty="0"/>
          </a:p>
        </p:txBody>
      </p:sp>
      <p:sp>
        <p:nvSpPr>
          <p:cNvPr id="18" name="Shape 16"/>
          <p:cNvSpPr/>
          <p:nvPr/>
        </p:nvSpPr>
        <p:spPr>
          <a:xfrm>
            <a:off x="457200" y="3931920"/>
            <a:ext cx="5486400" cy="2514600"/>
          </a:xfrm>
          <a:prstGeom prst="rect">
            <a:avLst/>
          </a:prstGeom>
          <a:solidFill>
            <a:srgbClr val="FFFFFF"/>
          </a:solidFill>
          <a:ln/>
          <a:effectLst>
            <a:outerShdw blurRad="101600" dist="38100" dir="2700000" algn="bl" rotWithShape="0">
              <a:srgbClr val="C0C8D8">
                <a:alpha val="18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9" name="Shape 17"/>
          <p:cNvSpPr/>
          <p:nvPr/>
        </p:nvSpPr>
        <p:spPr>
          <a:xfrm>
            <a:off x="457200" y="3931920"/>
            <a:ext cx="5486400" cy="502920"/>
          </a:xfrm>
          <a:prstGeom prst="rect">
            <a:avLst/>
          </a:prstGeom>
          <a:solidFill>
            <a:srgbClr val="31729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0" name="Shape 18"/>
          <p:cNvSpPr/>
          <p:nvPr/>
        </p:nvSpPr>
        <p:spPr>
          <a:xfrm>
            <a:off x="566928" y="4005072"/>
            <a:ext cx="365760" cy="365760"/>
          </a:xfrm>
          <a:prstGeom prst="ellipse">
            <a:avLst/>
          </a:prstGeom>
          <a:solidFill>
            <a:srgbClr val="FFC22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1" name="Text 19"/>
          <p:cNvSpPr/>
          <p:nvPr/>
        </p:nvSpPr>
        <p:spPr>
          <a:xfrm>
            <a:off x="566928" y="4005072"/>
            <a:ext cx="365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1400" dirty="0"/>
          </a:p>
        </p:txBody>
      </p:sp>
      <p:sp>
        <p:nvSpPr>
          <p:cNvPr id="22" name="Text 20"/>
          <p:cNvSpPr/>
          <p:nvPr/>
        </p:nvSpPr>
        <p:spPr>
          <a:xfrm>
            <a:off x="1051560" y="4005072"/>
            <a:ext cx="47548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FFFFF"/>
                </a:solidFill>
                <a:latin typeface="+mj-lt"/>
                <a:ea typeface="Cambria" pitchFamily="34" charset="-122"/>
                <a:cs typeface="Cambria" pitchFamily="34" charset="-120"/>
              </a:rPr>
              <a:t>Check Jurisdiction</a:t>
            </a:r>
            <a:endParaRPr lang="en-US" sz="1600" dirty="0">
              <a:latin typeface="+mj-lt"/>
            </a:endParaRPr>
          </a:p>
        </p:txBody>
      </p:sp>
      <p:sp>
        <p:nvSpPr>
          <p:cNvPr id="23" name="Text 21"/>
          <p:cNvSpPr/>
          <p:nvPr/>
        </p:nvSpPr>
        <p:spPr>
          <a:xfrm>
            <a:off x="594360" y="4526280"/>
            <a:ext cx="5212080" cy="1828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400" dirty="0">
                <a:ea typeface="Calibri" pitchFamily="34" charset="-122"/>
                <a:cs typeface="Calibri" pitchFamily="34" charset="-120"/>
              </a:rPr>
              <a:t>Did the incident occur within city limits? Was it on a state highway (Caltrans) or county-maintained road? If not your jurisdiction, reject and direct claimant to the correct agency, building a clean record for future MSJ.</a:t>
            </a:r>
            <a:endParaRPr lang="en-US" sz="1400" dirty="0"/>
          </a:p>
        </p:txBody>
      </p:sp>
      <p:sp>
        <p:nvSpPr>
          <p:cNvPr id="24" name="Shape 22"/>
          <p:cNvSpPr/>
          <p:nvPr/>
        </p:nvSpPr>
        <p:spPr>
          <a:xfrm>
            <a:off x="6217920" y="3931920"/>
            <a:ext cx="5486400" cy="2514600"/>
          </a:xfrm>
          <a:prstGeom prst="rect">
            <a:avLst/>
          </a:prstGeom>
          <a:solidFill>
            <a:srgbClr val="FFFFFF"/>
          </a:solidFill>
          <a:ln/>
          <a:effectLst>
            <a:outerShdw blurRad="101600" dist="38100" dir="2700000" algn="bl" rotWithShape="0">
              <a:srgbClr val="C0C8D8">
                <a:alpha val="18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25" name="Shape 23"/>
          <p:cNvSpPr/>
          <p:nvPr/>
        </p:nvSpPr>
        <p:spPr>
          <a:xfrm>
            <a:off x="6217920" y="3931920"/>
            <a:ext cx="5486400" cy="502920"/>
          </a:xfrm>
          <a:prstGeom prst="rect">
            <a:avLst/>
          </a:prstGeom>
          <a:solidFill>
            <a:srgbClr val="31729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6" name="Shape 24"/>
          <p:cNvSpPr/>
          <p:nvPr/>
        </p:nvSpPr>
        <p:spPr>
          <a:xfrm>
            <a:off x="6327648" y="4005072"/>
            <a:ext cx="365760" cy="365760"/>
          </a:xfrm>
          <a:prstGeom prst="ellipse">
            <a:avLst/>
          </a:prstGeom>
          <a:solidFill>
            <a:srgbClr val="FFC22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7" name="Text 25"/>
          <p:cNvSpPr/>
          <p:nvPr/>
        </p:nvSpPr>
        <p:spPr>
          <a:xfrm>
            <a:off x="6327648" y="4005072"/>
            <a:ext cx="365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1400" dirty="0"/>
          </a:p>
        </p:txBody>
      </p:sp>
      <p:sp>
        <p:nvSpPr>
          <p:cNvPr id="28" name="Text 26"/>
          <p:cNvSpPr/>
          <p:nvPr/>
        </p:nvSpPr>
        <p:spPr>
          <a:xfrm>
            <a:off x="6812280" y="4005072"/>
            <a:ext cx="47548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FFFFF"/>
                </a:solidFill>
                <a:latin typeface="+mj-lt"/>
                <a:ea typeface="Cambria" pitchFamily="34" charset="-122"/>
                <a:cs typeface="Cambria" pitchFamily="34" charset="-120"/>
              </a:rPr>
              <a:t>Check Timeliness</a:t>
            </a:r>
            <a:endParaRPr lang="en-US" sz="1600" dirty="0">
              <a:latin typeface="+mj-lt"/>
            </a:endParaRPr>
          </a:p>
        </p:txBody>
      </p:sp>
      <p:sp>
        <p:nvSpPr>
          <p:cNvPr id="29" name="Text 27"/>
          <p:cNvSpPr/>
          <p:nvPr/>
        </p:nvSpPr>
        <p:spPr>
          <a:xfrm>
            <a:off x="6355080" y="4526280"/>
            <a:ext cx="5212080" cy="1828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400" dirty="0">
                <a:ea typeface="Calibri" pitchFamily="34" charset="-122"/>
                <a:cs typeface="Calibri" pitchFamily="34" charset="-120"/>
              </a:rPr>
              <a:t>Personal injury / death: 6 months. All other claims: 1 year. If untimely, return the claim within 45 days per § 911.3. Failure to return = waiver of untimeliness defense</a:t>
            </a:r>
            <a:r>
              <a:rPr lang="en-US" sz="1400" dirty="0">
                <a:solidFill>
                  <a:srgbClr val="333333"/>
                </a:solidFill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.</a:t>
            </a:r>
            <a:endParaRPr lang="en-US" sz="14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4F6FB"/>
          </a:solidFill>
          <a:ln/>
        </p:spPr>
        <p:txBody>
          <a:bodyPr/>
          <a:lstStyle/>
          <a:p>
            <a:endParaRPr lang="en-US" dirty="0">
              <a:latin typeface="+mj-lt"/>
            </a:endParaRPr>
          </a:p>
        </p:txBody>
      </p:sp>
      <p:sp>
        <p:nvSpPr>
          <p:cNvPr id="3" name="Shape 1"/>
          <p:cNvSpPr/>
          <p:nvPr/>
        </p:nvSpPr>
        <p:spPr>
          <a:xfrm>
            <a:off x="0" y="0"/>
            <a:ext cx="12192000" cy="1005840"/>
          </a:xfrm>
          <a:prstGeom prst="rect">
            <a:avLst/>
          </a:prstGeom>
          <a:solidFill>
            <a:srgbClr val="317297"/>
          </a:solidFill>
          <a:ln/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4" name="Shape 2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solidFill>
            <a:srgbClr val="FFC222"/>
          </a:solidFill>
          <a:ln/>
        </p:spPr>
        <p:txBody>
          <a:bodyPr/>
          <a:lstStyle/>
          <a:p>
            <a:endParaRPr lang="en-US" dirty="0">
              <a:latin typeface="+mj-lt"/>
            </a:endParaRPr>
          </a:p>
        </p:txBody>
      </p:sp>
      <p:sp>
        <p:nvSpPr>
          <p:cNvPr id="5" name="Text 3"/>
          <p:cNvSpPr/>
          <p:nvPr/>
        </p:nvSpPr>
        <p:spPr>
          <a:xfrm>
            <a:off x="502920" y="164592"/>
            <a:ext cx="1051560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FFFFFF"/>
                </a:solidFill>
                <a:latin typeface="+mj-lt"/>
                <a:ea typeface="Cambria" pitchFamily="34" charset="-122"/>
                <a:cs typeface="Cambria" pitchFamily="34" charset="-120"/>
              </a:rPr>
              <a:t>Claim Lifecycle — Steps 5 through 9</a:t>
            </a:r>
            <a:endParaRPr lang="en-US" sz="2800" dirty="0">
              <a:latin typeface="+mj-lt"/>
            </a:endParaRPr>
          </a:p>
        </p:txBody>
      </p:sp>
      <p:sp>
        <p:nvSpPr>
          <p:cNvPr id="6" name="Shape 4"/>
          <p:cNvSpPr/>
          <p:nvPr/>
        </p:nvSpPr>
        <p:spPr>
          <a:xfrm>
            <a:off x="457200" y="1143000"/>
            <a:ext cx="5486400" cy="2514600"/>
          </a:xfrm>
          <a:prstGeom prst="rect">
            <a:avLst/>
          </a:prstGeom>
          <a:solidFill>
            <a:srgbClr val="FFFFFF"/>
          </a:solidFill>
          <a:ln/>
          <a:effectLst>
            <a:outerShdw blurRad="101600" dist="38100" dir="2700000" algn="bl" rotWithShape="0">
              <a:srgbClr val="C0C8D8">
                <a:alpha val="18000"/>
              </a:srgbClr>
            </a:outerShdw>
          </a:effectLst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7" name="Shape 5"/>
          <p:cNvSpPr/>
          <p:nvPr/>
        </p:nvSpPr>
        <p:spPr>
          <a:xfrm>
            <a:off x="457200" y="1143000"/>
            <a:ext cx="5486400" cy="502920"/>
          </a:xfrm>
          <a:prstGeom prst="rect">
            <a:avLst/>
          </a:prstGeom>
          <a:solidFill>
            <a:srgbClr val="317297"/>
          </a:solidFill>
          <a:ln/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8" name="Shape 6"/>
          <p:cNvSpPr/>
          <p:nvPr/>
        </p:nvSpPr>
        <p:spPr>
          <a:xfrm>
            <a:off x="566928" y="1216152"/>
            <a:ext cx="365760" cy="365760"/>
          </a:xfrm>
          <a:prstGeom prst="ellipse">
            <a:avLst/>
          </a:prstGeom>
          <a:solidFill>
            <a:srgbClr val="FFC222"/>
          </a:solidFill>
          <a:ln/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9" name="Text 7"/>
          <p:cNvSpPr/>
          <p:nvPr/>
        </p:nvSpPr>
        <p:spPr>
          <a:xfrm>
            <a:off x="566928" y="1216152"/>
            <a:ext cx="365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+mj-lt"/>
                <a:ea typeface="Calibri" pitchFamily="34" charset="-122"/>
                <a:cs typeface="Calibri" pitchFamily="34" charset="-120"/>
              </a:rPr>
              <a:t>5</a:t>
            </a:r>
            <a:endParaRPr lang="en-US" sz="1400" dirty="0">
              <a:latin typeface="+mj-lt"/>
            </a:endParaRPr>
          </a:p>
        </p:txBody>
      </p:sp>
      <p:sp>
        <p:nvSpPr>
          <p:cNvPr id="10" name="Text 8"/>
          <p:cNvSpPr/>
          <p:nvPr/>
        </p:nvSpPr>
        <p:spPr>
          <a:xfrm>
            <a:off x="1051560" y="1216152"/>
            <a:ext cx="47548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FFFFF"/>
                </a:solidFill>
                <a:latin typeface="+mj-lt"/>
                <a:ea typeface="Cambria" pitchFamily="34" charset="-122"/>
                <a:cs typeface="Cambria" pitchFamily="34" charset="-120"/>
              </a:rPr>
              <a:t>Check Sufficiency</a:t>
            </a:r>
            <a:endParaRPr lang="en-US" sz="1600" dirty="0">
              <a:latin typeface="+mj-lt"/>
            </a:endParaRPr>
          </a:p>
        </p:txBody>
      </p:sp>
      <p:sp>
        <p:nvSpPr>
          <p:cNvPr id="11" name="Text 9"/>
          <p:cNvSpPr/>
          <p:nvPr/>
        </p:nvSpPr>
        <p:spPr>
          <a:xfrm>
            <a:off x="594360" y="1737360"/>
            <a:ext cx="5212080" cy="1828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400" dirty="0">
                <a:latin typeface="+mj-lt"/>
                <a:ea typeface="Calibri" pitchFamily="34" charset="-122"/>
                <a:cs typeface="Calibri" pitchFamily="34" charset="-120"/>
              </a:rPr>
              <a:t>Issue Notice of Insufficiency within 20 days (§ 910.8) or waive defect defense. </a:t>
            </a:r>
            <a:endParaRPr lang="en-US" sz="1400" dirty="0">
              <a:latin typeface="+mj-lt"/>
            </a:endParaRPr>
          </a:p>
        </p:txBody>
      </p:sp>
      <p:sp>
        <p:nvSpPr>
          <p:cNvPr id="12" name="Shape 10"/>
          <p:cNvSpPr/>
          <p:nvPr/>
        </p:nvSpPr>
        <p:spPr>
          <a:xfrm>
            <a:off x="6217920" y="1143000"/>
            <a:ext cx="5486400" cy="2514600"/>
          </a:xfrm>
          <a:prstGeom prst="rect">
            <a:avLst/>
          </a:prstGeom>
          <a:solidFill>
            <a:srgbClr val="FFFFFF"/>
          </a:solidFill>
          <a:ln/>
          <a:effectLst>
            <a:outerShdw blurRad="101600" dist="38100" dir="2700000" algn="bl" rotWithShape="0">
              <a:srgbClr val="C0C8D8">
                <a:alpha val="18000"/>
              </a:srgbClr>
            </a:outerShdw>
          </a:effectLst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3" name="Shape 11"/>
          <p:cNvSpPr/>
          <p:nvPr/>
        </p:nvSpPr>
        <p:spPr>
          <a:xfrm>
            <a:off x="6217920" y="1143000"/>
            <a:ext cx="5486400" cy="502920"/>
          </a:xfrm>
          <a:prstGeom prst="rect">
            <a:avLst/>
          </a:prstGeom>
          <a:solidFill>
            <a:srgbClr val="317297"/>
          </a:solidFill>
          <a:ln/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4" name="Shape 12"/>
          <p:cNvSpPr/>
          <p:nvPr/>
        </p:nvSpPr>
        <p:spPr>
          <a:xfrm>
            <a:off x="6327648" y="1216152"/>
            <a:ext cx="365760" cy="365760"/>
          </a:xfrm>
          <a:prstGeom prst="ellipse">
            <a:avLst/>
          </a:prstGeom>
          <a:solidFill>
            <a:srgbClr val="D4A843"/>
          </a:solidFill>
          <a:ln/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5" name="Text 13"/>
          <p:cNvSpPr/>
          <p:nvPr/>
        </p:nvSpPr>
        <p:spPr>
          <a:xfrm>
            <a:off x="6327648" y="1216152"/>
            <a:ext cx="365760" cy="365760"/>
          </a:xfrm>
          <a:prstGeom prst="rect">
            <a:avLst/>
          </a:prstGeom>
          <a:solidFill>
            <a:srgbClr val="FFC222"/>
          </a:solidFill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+mj-lt"/>
                <a:ea typeface="Calibri" pitchFamily="34" charset="-122"/>
                <a:cs typeface="Calibri" pitchFamily="34" charset="-120"/>
              </a:rPr>
              <a:t>6</a:t>
            </a:r>
            <a:endParaRPr lang="en-US" sz="1400" dirty="0">
              <a:latin typeface="+mj-lt"/>
            </a:endParaRPr>
          </a:p>
        </p:txBody>
      </p:sp>
      <p:sp>
        <p:nvSpPr>
          <p:cNvPr id="16" name="Text 14"/>
          <p:cNvSpPr/>
          <p:nvPr/>
        </p:nvSpPr>
        <p:spPr>
          <a:xfrm>
            <a:off x="6812280" y="1216152"/>
            <a:ext cx="47548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FFFFF"/>
                </a:solidFill>
                <a:latin typeface="+mj-lt"/>
                <a:ea typeface="Cambria" pitchFamily="34" charset="-122"/>
                <a:cs typeface="Cambria" pitchFamily="34" charset="-120"/>
              </a:rPr>
              <a:t>Evaluate &amp; Route Internally</a:t>
            </a:r>
            <a:endParaRPr lang="en-US" sz="1600" dirty="0">
              <a:latin typeface="+mj-lt"/>
            </a:endParaRPr>
          </a:p>
        </p:txBody>
      </p:sp>
      <p:sp>
        <p:nvSpPr>
          <p:cNvPr id="17" name="Text 15"/>
          <p:cNvSpPr/>
          <p:nvPr/>
        </p:nvSpPr>
        <p:spPr>
          <a:xfrm>
            <a:off x="6355080" y="1737360"/>
            <a:ext cx="5212080" cy="1828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400" dirty="0">
                <a:latin typeface="+mj-lt"/>
                <a:ea typeface="Calibri" pitchFamily="34" charset="-122"/>
                <a:cs typeface="Calibri" pitchFamily="34" charset="-120"/>
              </a:rPr>
              <a:t>Route to relevant department with 14-day hard deadline. Pro tip: complete jurisdictional screening in first 5 days.</a:t>
            </a:r>
          </a:p>
          <a:p>
            <a:pPr marL="0" indent="0">
              <a:lnSpc>
                <a:spcPct val="130000"/>
              </a:lnSpc>
              <a:buNone/>
            </a:pPr>
            <a:endParaRPr lang="en-US" sz="1200" dirty="0">
              <a:latin typeface="+mj-lt"/>
            </a:endParaRPr>
          </a:p>
        </p:txBody>
      </p:sp>
      <p:sp>
        <p:nvSpPr>
          <p:cNvPr id="18" name="Shape 16"/>
          <p:cNvSpPr/>
          <p:nvPr/>
        </p:nvSpPr>
        <p:spPr>
          <a:xfrm>
            <a:off x="457200" y="3931920"/>
            <a:ext cx="5486400" cy="2514600"/>
          </a:xfrm>
          <a:prstGeom prst="rect">
            <a:avLst/>
          </a:prstGeom>
          <a:solidFill>
            <a:srgbClr val="FFFFFF"/>
          </a:solidFill>
          <a:ln/>
          <a:effectLst>
            <a:outerShdw blurRad="101600" dist="38100" dir="2700000" algn="bl" rotWithShape="0">
              <a:srgbClr val="C0C8D8">
                <a:alpha val="18000"/>
              </a:srgbClr>
            </a:outerShdw>
          </a:effectLst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9" name="Shape 17"/>
          <p:cNvSpPr/>
          <p:nvPr/>
        </p:nvSpPr>
        <p:spPr>
          <a:xfrm>
            <a:off x="457200" y="3931920"/>
            <a:ext cx="5486400" cy="502920"/>
          </a:xfrm>
          <a:prstGeom prst="rect">
            <a:avLst/>
          </a:prstGeom>
          <a:solidFill>
            <a:srgbClr val="317297"/>
          </a:solidFill>
          <a:ln/>
        </p:spPr>
        <p:txBody>
          <a:bodyPr/>
          <a:lstStyle/>
          <a:p>
            <a:endParaRPr lang="en-US" dirty="0">
              <a:latin typeface="+mj-lt"/>
            </a:endParaRPr>
          </a:p>
        </p:txBody>
      </p:sp>
      <p:sp>
        <p:nvSpPr>
          <p:cNvPr id="20" name="Shape 18"/>
          <p:cNvSpPr/>
          <p:nvPr/>
        </p:nvSpPr>
        <p:spPr>
          <a:xfrm>
            <a:off x="566928" y="4005072"/>
            <a:ext cx="365760" cy="365760"/>
          </a:xfrm>
          <a:prstGeom prst="ellipse">
            <a:avLst/>
          </a:prstGeom>
          <a:solidFill>
            <a:srgbClr val="FFC222"/>
          </a:solidFill>
          <a:ln/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21" name="Text 19"/>
          <p:cNvSpPr/>
          <p:nvPr/>
        </p:nvSpPr>
        <p:spPr>
          <a:xfrm>
            <a:off x="566928" y="4005072"/>
            <a:ext cx="365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+mj-lt"/>
                <a:ea typeface="Calibri" pitchFamily="34" charset="-122"/>
                <a:cs typeface="Calibri" pitchFamily="34" charset="-120"/>
              </a:rPr>
              <a:t>7</a:t>
            </a:r>
            <a:endParaRPr lang="en-US" sz="1400" dirty="0">
              <a:latin typeface="+mj-lt"/>
            </a:endParaRPr>
          </a:p>
        </p:txBody>
      </p:sp>
      <p:sp>
        <p:nvSpPr>
          <p:cNvPr id="22" name="Text 20"/>
          <p:cNvSpPr/>
          <p:nvPr/>
        </p:nvSpPr>
        <p:spPr>
          <a:xfrm>
            <a:off x="1051560" y="4005072"/>
            <a:ext cx="47548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FFFFF"/>
                </a:solidFill>
                <a:latin typeface="+mj-lt"/>
                <a:ea typeface="Cambria" pitchFamily="34" charset="-122"/>
                <a:cs typeface="Cambria" pitchFamily="34" charset="-120"/>
              </a:rPr>
              <a:t>Decide Which Action</a:t>
            </a:r>
            <a:endParaRPr lang="en-US" sz="1600" dirty="0">
              <a:latin typeface="+mj-lt"/>
            </a:endParaRPr>
          </a:p>
        </p:txBody>
      </p:sp>
      <p:sp>
        <p:nvSpPr>
          <p:cNvPr id="23" name="Text 21"/>
          <p:cNvSpPr/>
          <p:nvPr/>
        </p:nvSpPr>
        <p:spPr>
          <a:xfrm>
            <a:off x="594360" y="4526280"/>
            <a:ext cx="5212080" cy="1828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400" dirty="0">
                <a:latin typeface="+mj-lt"/>
                <a:ea typeface="Calibri" pitchFamily="34" charset="-122"/>
                <a:cs typeface="Calibri" pitchFamily="34" charset="-120"/>
              </a:rPr>
              <a:t>Accept &amp; settle (likely liability + reasonable damages). Reject (no liability basis, wrong jurisdiction). Tolling agreement (complex case, further investigation needed). Consider cost of defense vs. claim amount.</a:t>
            </a:r>
          </a:p>
        </p:txBody>
      </p:sp>
      <p:sp>
        <p:nvSpPr>
          <p:cNvPr id="24" name="Shape 22"/>
          <p:cNvSpPr/>
          <p:nvPr/>
        </p:nvSpPr>
        <p:spPr>
          <a:xfrm>
            <a:off x="6217920" y="3931920"/>
            <a:ext cx="5486400" cy="2514600"/>
          </a:xfrm>
          <a:prstGeom prst="rect">
            <a:avLst/>
          </a:prstGeom>
          <a:solidFill>
            <a:srgbClr val="FFFFFF"/>
          </a:solidFill>
          <a:ln/>
          <a:effectLst>
            <a:outerShdw blurRad="101600" dist="38100" dir="2700000" algn="bl" rotWithShape="0">
              <a:srgbClr val="C0C8D8">
                <a:alpha val="18000"/>
              </a:srgbClr>
            </a:outerShdw>
          </a:effectLst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25" name="Shape 23"/>
          <p:cNvSpPr/>
          <p:nvPr/>
        </p:nvSpPr>
        <p:spPr>
          <a:xfrm>
            <a:off x="6217920" y="3931920"/>
            <a:ext cx="5486400" cy="502920"/>
          </a:xfrm>
          <a:prstGeom prst="rect">
            <a:avLst/>
          </a:prstGeom>
          <a:solidFill>
            <a:srgbClr val="317297"/>
          </a:solidFill>
          <a:ln/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26" name="Shape 24"/>
          <p:cNvSpPr/>
          <p:nvPr/>
        </p:nvSpPr>
        <p:spPr>
          <a:xfrm>
            <a:off x="6327648" y="4005072"/>
            <a:ext cx="365760" cy="365760"/>
          </a:xfrm>
          <a:prstGeom prst="ellipse">
            <a:avLst/>
          </a:prstGeom>
          <a:solidFill>
            <a:srgbClr val="D4A843"/>
          </a:solidFill>
          <a:ln/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27" name="Text 25"/>
          <p:cNvSpPr/>
          <p:nvPr/>
        </p:nvSpPr>
        <p:spPr>
          <a:xfrm>
            <a:off x="6327648" y="4005072"/>
            <a:ext cx="365760" cy="365760"/>
          </a:xfrm>
          <a:prstGeom prst="rect">
            <a:avLst/>
          </a:prstGeom>
          <a:solidFill>
            <a:srgbClr val="FFC222"/>
          </a:solidFill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+mj-lt"/>
                <a:ea typeface="Calibri" pitchFamily="34" charset="-122"/>
                <a:cs typeface="Calibri" pitchFamily="34" charset="-120"/>
              </a:rPr>
              <a:t>8 </a:t>
            </a:r>
            <a:endParaRPr lang="en-US" sz="1400" dirty="0">
              <a:latin typeface="+mj-lt"/>
            </a:endParaRPr>
          </a:p>
        </p:txBody>
      </p:sp>
      <p:sp>
        <p:nvSpPr>
          <p:cNvPr id="28" name="Text 26"/>
          <p:cNvSpPr/>
          <p:nvPr/>
        </p:nvSpPr>
        <p:spPr>
          <a:xfrm>
            <a:off x="6812280" y="4005072"/>
            <a:ext cx="489204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FFFFFF"/>
                </a:solidFill>
                <a:latin typeface="+mj-lt"/>
                <a:ea typeface="Cambria" pitchFamily="34" charset="-122"/>
                <a:cs typeface="Cambria" pitchFamily="34" charset="-120"/>
              </a:rPr>
              <a:t>       </a:t>
            </a:r>
            <a:r>
              <a:rPr lang="en-US" sz="1600" b="1" dirty="0">
                <a:solidFill>
                  <a:srgbClr val="FFFFFF"/>
                </a:solidFill>
                <a:latin typeface="+mj-lt"/>
                <a:ea typeface="Cambria" pitchFamily="34" charset="-122"/>
                <a:cs typeface="Cambria" pitchFamily="34" charset="-120"/>
              </a:rPr>
              <a:t>Send Required Notice &amp; Calendar Deadlines</a:t>
            </a:r>
            <a:endParaRPr lang="en-US" sz="1600" dirty="0">
              <a:latin typeface="+mj-lt"/>
            </a:endParaRPr>
          </a:p>
        </p:txBody>
      </p:sp>
      <p:sp>
        <p:nvSpPr>
          <p:cNvPr id="29" name="Text 27"/>
          <p:cNvSpPr/>
          <p:nvPr/>
        </p:nvSpPr>
        <p:spPr>
          <a:xfrm>
            <a:off x="6324600" y="4389120"/>
            <a:ext cx="5212080" cy="21671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200" dirty="0">
                <a:latin typeface="+mj-lt"/>
                <a:ea typeface="Calibri" pitchFamily="34" charset="-122"/>
                <a:cs typeface="Calibri" pitchFamily="34" charset="-120"/>
              </a:rPr>
              <a:t>Mandatory § 913(b) warning for Notice of Rejection and Mandatory § 913(a) for Late Claim.</a:t>
            </a:r>
            <a:endParaRPr lang="en-US" sz="1200" dirty="0">
              <a:latin typeface="+mj-lt"/>
            </a:endParaRPr>
          </a:p>
          <a:p>
            <a:pPr>
              <a:lnSpc>
                <a:spcPct val="130000"/>
              </a:lnSpc>
            </a:pPr>
            <a:r>
              <a:rPr lang="en-US" sz="1200" dirty="0">
                <a:latin typeface="+mj-lt"/>
                <a:ea typeface="Calibri" pitchFamily="34" charset="-122"/>
                <a:cs typeface="Calibri" pitchFamily="34" charset="-120"/>
              </a:rPr>
              <a:t>Attach executed Proof of Service by Mail.</a:t>
            </a:r>
          </a:p>
          <a:p>
            <a:pPr>
              <a:lnSpc>
                <a:spcPct val="130000"/>
              </a:lnSpc>
            </a:pPr>
            <a:endParaRPr lang="en-US" sz="1200" dirty="0">
              <a:latin typeface="+mj-lt"/>
            </a:endParaRPr>
          </a:p>
          <a:p>
            <a:pPr marL="0" indent="0">
              <a:lnSpc>
                <a:spcPct val="130000"/>
              </a:lnSpc>
              <a:buNone/>
            </a:pPr>
            <a:r>
              <a:rPr lang="en-US" sz="1200" dirty="0">
                <a:latin typeface="+mj-lt"/>
                <a:ea typeface="Calibri" pitchFamily="34" charset="-122"/>
                <a:cs typeface="Calibri" pitchFamily="34" charset="-120"/>
              </a:rPr>
              <a:t>Formal rejection with § 913 notice: claimant has 6 months to file suit.</a:t>
            </a:r>
            <a:endParaRPr lang="en-US" sz="1200" dirty="0">
              <a:latin typeface="+mj-lt"/>
            </a:endParaRPr>
          </a:p>
          <a:p>
            <a:pPr marL="0" indent="0">
              <a:lnSpc>
                <a:spcPct val="130000"/>
              </a:lnSpc>
              <a:buNone/>
            </a:pPr>
            <a:r>
              <a:rPr lang="en-US" sz="1200" dirty="0">
                <a:latin typeface="+mj-lt"/>
                <a:ea typeface="Calibri" pitchFamily="34" charset="-122"/>
                <a:cs typeface="Calibri" pitchFamily="34" charset="-120"/>
              </a:rPr>
              <a:t>Rejection by operation of law (no action in 45 days): claimant has 2 years from accrual.</a:t>
            </a:r>
            <a:r>
              <a:rPr lang="en-US" sz="1200" dirty="0">
                <a:latin typeface="+mj-lt"/>
              </a:rPr>
              <a:t>   </a:t>
            </a:r>
            <a:r>
              <a:rPr lang="en-US" sz="1200" dirty="0">
                <a:latin typeface="+mj-lt"/>
                <a:ea typeface="Calibri" pitchFamily="34" charset="-122"/>
                <a:cs typeface="Calibri" pitchFamily="34" charset="-120"/>
              </a:rPr>
              <a:t>Set a tickler 30 days before the deadline.</a:t>
            </a:r>
            <a:endParaRPr lang="en-US" sz="1200" dirty="0">
              <a:latin typeface="+mj-lt"/>
            </a:endParaRPr>
          </a:p>
        </p:txBody>
      </p:sp>
      <p:sp>
        <p:nvSpPr>
          <p:cNvPr id="31" name="Shape 24">
            <a:extLst>
              <a:ext uri="{FF2B5EF4-FFF2-40B4-BE49-F238E27FC236}">
                <a16:creationId xmlns:a16="http://schemas.microsoft.com/office/drawing/2014/main" id="{85BF3998-E661-D90E-3FE9-6331DD39FAAA}"/>
              </a:ext>
            </a:extLst>
          </p:cNvPr>
          <p:cNvSpPr/>
          <p:nvPr/>
        </p:nvSpPr>
        <p:spPr>
          <a:xfrm>
            <a:off x="6760005" y="4000500"/>
            <a:ext cx="365760" cy="365760"/>
          </a:xfrm>
          <a:prstGeom prst="ellipse">
            <a:avLst/>
          </a:prstGeom>
          <a:solidFill>
            <a:srgbClr val="FFC222"/>
          </a:solidFill>
          <a:ln/>
        </p:spPr>
        <p:txBody>
          <a:bodyPr/>
          <a:lstStyle/>
          <a:p>
            <a:r>
              <a:rPr lang="en-US" sz="1400" b="1" dirty="0">
                <a:solidFill>
                  <a:srgbClr val="FFFFFF"/>
                </a:solidFill>
                <a:latin typeface="+mj-lt"/>
                <a:ea typeface="Calibri" pitchFamily="34" charset="-122"/>
                <a:cs typeface="Calibri" pitchFamily="34" charset="-120"/>
              </a:rPr>
              <a:t>9</a:t>
            </a:r>
            <a:endParaRPr lang="en-US" sz="1400" dirty="0">
              <a:latin typeface="+mj-lt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4F6F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" name="Shape 1"/>
          <p:cNvSpPr/>
          <p:nvPr/>
        </p:nvSpPr>
        <p:spPr>
          <a:xfrm>
            <a:off x="0" y="0"/>
            <a:ext cx="12192000" cy="1005840"/>
          </a:xfrm>
          <a:prstGeom prst="rect">
            <a:avLst/>
          </a:prstGeom>
          <a:solidFill>
            <a:srgbClr val="31729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Shape 2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solidFill>
            <a:srgbClr val="FFC22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5" name="Text 3"/>
          <p:cNvSpPr/>
          <p:nvPr/>
        </p:nvSpPr>
        <p:spPr>
          <a:xfrm>
            <a:off x="502920" y="164592"/>
            <a:ext cx="1051560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FFFFFF"/>
                </a:solidFill>
                <a:latin typeface="Century Gothic" panose="020B0502020202020204" pitchFamily="34" charset="0"/>
                <a:ea typeface="Cambria" pitchFamily="34" charset="-122"/>
                <a:cs typeface="Cambria" pitchFamily="34" charset="-120"/>
              </a:rPr>
              <a:t>Evaluating Defenses &amp; Immunities — Property Claims</a:t>
            </a:r>
            <a:endParaRPr lang="en-US" sz="2800" dirty="0"/>
          </a:p>
        </p:txBody>
      </p:sp>
      <p:sp>
        <p:nvSpPr>
          <p:cNvPr id="6" name="Shape 4"/>
          <p:cNvSpPr/>
          <p:nvPr/>
        </p:nvSpPr>
        <p:spPr>
          <a:xfrm>
            <a:off x="457200" y="1143000"/>
            <a:ext cx="5303520" cy="5166360"/>
          </a:xfrm>
          <a:prstGeom prst="rect">
            <a:avLst/>
          </a:prstGeom>
          <a:solidFill>
            <a:srgbClr val="FFFFFF"/>
          </a:solidFill>
          <a:ln/>
          <a:effectLst>
            <a:outerShdw blurRad="101600" dist="38100" dir="2700000" algn="bl" rotWithShape="0">
              <a:srgbClr val="C0C8D8">
                <a:alpha val="18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7" name="Shape 5"/>
          <p:cNvSpPr/>
          <p:nvPr/>
        </p:nvSpPr>
        <p:spPr>
          <a:xfrm>
            <a:off x="457200" y="1143000"/>
            <a:ext cx="5303520" cy="502920"/>
          </a:xfrm>
          <a:prstGeom prst="rect">
            <a:avLst/>
          </a:prstGeom>
          <a:solidFill>
            <a:srgbClr val="31729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8" name="Text 6"/>
          <p:cNvSpPr/>
          <p:nvPr/>
        </p:nvSpPr>
        <p:spPr>
          <a:xfrm>
            <a:off x="594360" y="1188720"/>
            <a:ext cx="50292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FFFFF"/>
                </a:solidFill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Dangerous Condition of Public Property (§ 835)</a:t>
            </a:r>
            <a:endParaRPr lang="en-US" sz="1600" dirty="0"/>
          </a:p>
        </p:txBody>
      </p:sp>
      <p:sp>
        <p:nvSpPr>
          <p:cNvPr id="9" name="Text 7"/>
          <p:cNvSpPr/>
          <p:nvPr/>
        </p:nvSpPr>
        <p:spPr>
          <a:xfrm>
            <a:off x="594360" y="1737360"/>
            <a:ext cx="5029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317297"/>
                </a:solidFill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6 Elements to Prove (CACI 1100):</a:t>
            </a:r>
            <a:endParaRPr lang="en-US" sz="1400" dirty="0">
              <a:solidFill>
                <a:srgbClr val="317297"/>
              </a:solidFill>
            </a:endParaRPr>
          </a:p>
        </p:txBody>
      </p:sp>
      <p:sp>
        <p:nvSpPr>
          <p:cNvPr id="10" name="Shape 8"/>
          <p:cNvSpPr/>
          <p:nvPr/>
        </p:nvSpPr>
        <p:spPr>
          <a:xfrm>
            <a:off x="594360" y="2148840"/>
            <a:ext cx="201168" cy="201168"/>
          </a:xfrm>
          <a:prstGeom prst="ellipse">
            <a:avLst/>
          </a:prstGeom>
          <a:solidFill>
            <a:srgbClr val="31729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1" name="Text 9"/>
          <p:cNvSpPr/>
          <p:nvPr/>
        </p:nvSpPr>
        <p:spPr>
          <a:xfrm>
            <a:off x="914400" y="2103120"/>
            <a:ext cx="46634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400" dirty="0"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Entity owned or controlled the property</a:t>
            </a:r>
            <a:endParaRPr lang="en-US" sz="1400" dirty="0"/>
          </a:p>
        </p:txBody>
      </p:sp>
      <p:sp>
        <p:nvSpPr>
          <p:cNvPr id="12" name="Shape 10"/>
          <p:cNvSpPr/>
          <p:nvPr/>
        </p:nvSpPr>
        <p:spPr>
          <a:xfrm>
            <a:off x="594360" y="2788920"/>
            <a:ext cx="201168" cy="201168"/>
          </a:xfrm>
          <a:prstGeom prst="ellipse">
            <a:avLst/>
          </a:prstGeom>
          <a:solidFill>
            <a:srgbClr val="31729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3" name="Text 11"/>
          <p:cNvSpPr/>
          <p:nvPr/>
        </p:nvSpPr>
        <p:spPr>
          <a:xfrm>
            <a:off x="914400" y="2743200"/>
            <a:ext cx="46634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400" dirty="0"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Property was in a dangerous condition at time of injury</a:t>
            </a:r>
            <a:endParaRPr lang="en-US" sz="1400" dirty="0"/>
          </a:p>
        </p:txBody>
      </p:sp>
      <p:sp>
        <p:nvSpPr>
          <p:cNvPr id="14" name="Shape 12"/>
          <p:cNvSpPr/>
          <p:nvPr/>
        </p:nvSpPr>
        <p:spPr>
          <a:xfrm>
            <a:off x="594360" y="3429000"/>
            <a:ext cx="201168" cy="201168"/>
          </a:xfrm>
          <a:prstGeom prst="ellipse">
            <a:avLst/>
          </a:prstGeom>
          <a:solidFill>
            <a:srgbClr val="31729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5" name="Text 13"/>
          <p:cNvSpPr/>
          <p:nvPr/>
        </p:nvSpPr>
        <p:spPr>
          <a:xfrm>
            <a:off x="914400" y="3383280"/>
            <a:ext cx="46634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400" dirty="0"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Condition created a reasonably foreseeable risk of that type of injury</a:t>
            </a:r>
            <a:endParaRPr lang="en-US" sz="1400" dirty="0"/>
          </a:p>
        </p:txBody>
      </p:sp>
      <p:sp>
        <p:nvSpPr>
          <p:cNvPr id="16" name="Shape 14"/>
          <p:cNvSpPr/>
          <p:nvPr/>
        </p:nvSpPr>
        <p:spPr>
          <a:xfrm>
            <a:off x="594360" y="4069080"/>
            <a:ext cx="201168" cy="201168"/>
          </a:xfrm>
          <a:prstGeom prst="ellipse">
            <a:avLst/>
          </a:prstGeom>
          <a:solidFill>
            <a:srgbClr val="31729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7" name="Text 15"/>
          <p:cNvSpPr/>
          <p:nvPr/>
        </p:nvSpPr>
        <p:spPr>
          <a:xfrm>
            <a:off x="914400" y="4023360"/>
            <a:ext cx="46634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400" dirty="0"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Entity created OR had notice of the dangerous condition for enough time to protect against it</a:t>
            </a:r>
            <a:endParaRPr lang="en-US" sz="1400" dirty="0"/>
          </a:p>
        </p:txBody>
      </p:sp>
      <p:sp>
        <p:nvSpPr>
          <p:cNvPr id="18" name="Shape 16"/>
          <p:cNvSpPr/>
          <p:nvPr/>
        </p:nvSpPr>
        <p:spPr>
          <a:xfrm>
            <a:off x="594360" y="4709160"/>
            <a:ext cx="201168" cy="201168"/>
          </a:xfrm>
          <a:prstGeom prst="ellipse">
            <a:avLst/>
          </a:prstGeom>
          <a:solidFill>
            <a:srgbClr val="31729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9" name="Text 17"/>
          <p:cNvSpPr/>
          <p:nvPr/>
        </p:nvSpPr>
        <p:spPr>
          <a:xfrm>
            <a:off x="914400" y="4663440"/>
            <a:ext cx="46634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400" dirty="0"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Plaintiff was harmed</a:t>
            </a:r>
            <a:endParaRPr lang="en-US" sz="1400" dirty="0"/>
          </a:p>
        </p:txBody>
      </p:sp>
      <p:sp>
        <p:nvSpPr>
          <p:cNvPr id="20" name="Shape 18"/>
          <p:cNvSpPr/>
          <p:nvPr/>
        </p:nvSpPr>
        <p:spPr>
          <a:xfrm>
            <a:off x="594360" y="5349240"/>
            <a:ext cx="201168" cy="201168"/>
          </a:xfrm>
          <a:prstGeom prst="ellipse">
            <a:avLst/>
          </a:prstGeom>
          <a:solidFill>
            <a:srgbClr val="31729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1" name="Text 19"/>
          <p:cNvSpPr/>
          <p:nvPr/>
        </p:nvSpPr>
        <p:spPr>
          <a:xfrm>
            <a:off x="914400" y="5303520"/>
            <a:ext cx="46634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400" dirty="0"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Dangerous condition was a substantial factor in causing harm</a:t>
            </a:r>
            <a:endParaRPr lang="en-US" sz="1400" dirty="0"/>
          </a:p>
        </p:txBody>
      </p:sp>
      <p:sp>
        <p:nvSpPr>
          <p:cNvPr id="22" name="Text 20"/>
          <p:cNvSpPr/>
          <p:nvPr/>
        </p:nvSpPr>
        <p:spPr>
          <a:xfrm>
            <a:off x="6035040" y="1143000"/>
            <a:ext cx="54864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317297"/>
                </a:solidFill>
                <a:latin typeface="Century Gothic" panose="020B0502020202020204" pitchFamily="34" charset="0"/>
                <a:ea typeface="Cambria" pitchFamily="34" charset="-122"/>
                <a:cs typeface="Cambria" pitchFamily="34" charset="-120"/>
              </a:rPr>
              <a:t>Common Immunities</a:t>
            </a:r>
            <a:endParaRPr lang="en-US" sz="1600" dirty="0">
              <a:solidFill>
                <a:srgbClr val="317297"/>
              </a:solidFill>
            </a:endParaRPr>
          </a:p>
        </p:txBody>
      </p:sp>
      <p:sp>
        <p:nvSpPr>
          <p:cNvPr id="23" name="Shape 21"/>
          <p:cNvSpPr/>
          <p:nvPr/>
        </p:nvSpPr>
        <p:spPr>
          <a:xfrm>
            <a:off x="6035040" y="1645920"/>
            <a:ext cx="5486400" cy="1097280"/>
          </a:xfrm>
          <a:prstGeom prst="rect">
            <a:avLst/>
          </a:prstGeom>
          <a:solidFill>
            <a:srgbClr val="FFFFFF"/>
          </a:solidFill>
          <a:ln/>
          <a:effectLst>
            <a:outerShdw blurRad="76200" dist="25400" dir="2700000" algn="bl" rotWithShape="0">
              <a:srgbClr val="C0C8D8">
                <a:alpha val="1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24" name="Shape 22"/>
          <p:cNvSpPr/>
          <p:nvPr/>
        </p:nvSpPr>
        <p:spPr>
          <a:xfrm>
            <a:off x="6035040" y="1645920"/>
            <a:ext cx="164592" cy="1097280"/>
          </a:xfrm>
          <a:prstGeom prst="rect">
            <a:avLst/>
          </a:prstGeom>
          <a:solidFill>
            <a:srgbClr val="FFC22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5" name="Text 23"/>
          <p:cNvSpPr/>
          <p:nvPr/>
        </p:nvSpPr>
        <p:spPr>
          <a:xfrm>
            <a:off x="6291072" y="1737360"/>
            <a:ext cx="51206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317297"/>
                </a:solidFill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Trail Immunity (§ 831.4)</a:t>
            </a:r>
            <a:endParaRPr lang="en-US" sz="1400" dirty="0">
              <a:solidFill>
                <a:srgbClr val="317297"/>
              </a:solidFill>
            </a:endParaRPr>
          </a:p>
        </p:txBody>
      </p:sp>
      <p:sp>
        <p:nvSpPr>
          <p:cNvPr id="26" name="Text 24"/>
          <p:cNvSpPr/>
          <p:nvPr/>
        </p:nvSpPr>
        <p:spPr>
          <a:xfrm>
            <a:off x="6291072" y="2048256"/>
            <a:ext cx="512064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400" dirty="0">
                <a:solidFill>
                  <a:srgbClr val="444444"/>
                </a:solidFill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Covers injuries caused by condition of a public trail or paved path/bike trail. Does not apply if injury caused by a fallen tree branch, not the trail itself.</a:t>
            </a:r>
            <a:endParaRPr lang="en-US" sz="1400" dirty="0"/>
          </a:p>
        </p:txBody>
      </p:sp>
      <p:sp>
        <p:nvSpPr>
          <p:cNvPr id="27" name="Shape 25"/>
          <p:cNvSpPr/>
          <p:nvPr/>
        </p:nvSpPr>
        <p:spPr>
          <a:xfrm>
            <a:off x="6035040" y="2880360"/>
            <a:ext cx="5486400" cy="1097280"/>
          </a:xfrm>
          <a:prstGeom prst="rect">
            <a:avLst/>
          </a:prstGeom>
          <a:solidFill>
            <a:srgbClr val="FFFFFF"/>
          </a:solidFill>
          <a:ln/>
          <a:effectLst>
            <a:outerShdw blurRad="76200" dist="25400" dir="2700000" algn="bl" rotWithShape="0">
              <a:srgbClr val="C0C8D8">
                <a:alpha val="1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28" name="Shape 26"/>
          <p:cNvSpPr/>
          <p:nvPr/>
        </p:nvSpPr>
        <p:spPr>
          <a:xfrm>
            <a:off x="6035040" y="2880360"/>
            <a:ext cx="164592" cy="1097280"/>
          </a:xfrm>
          <a:prstGeom prst="rect">
            <a:avLst/>
          </a:prstGeom>
          <a:solidFill>
            <a:srgbClr val="FFC22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9" name="Text 27"/>
          <p:cNvSpPr/>
          <p:nvPr/>
        </p:nvSpPr>
        <p:spPr>
          <a:xfrm>
            <a:off x="6291072" y="2971800"/>
            <a:ext cx="51206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317297"/>
                </a:solidFill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Design Immunity (§ 830.6)</a:t>
            </a:r>
            <a:endParaRPr lang="en-US" sz="1400" dirty="0">
              <a:solidFill>
                <a:srgbClr val="317297"/>
              </a:solidFill>
            </a:endParaRPr>
          </a:p>
        </p:txBody>
      </p:sp>
      <p:sp>
        <p:nvSpPr>
          <p:cNvPr id="30" name="Text 28"/>
          <p:cNvSpPr/>
          <p:nvPr/>
        </p:nvSpPr>
        <p:spPr>
          <a:xfrm>
            <a:off x="6291072" y="3282696"/>
            <a:ext cx="512064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400" dirty="0">
                <a:solidFill>
                  <a:srgbClr val="444444"/>
                </a:solidFill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Requires: (1) causal link between approved design and accident, (2) discretionary pre-construction approval, (3) substantial evidence of reasonableness at the time.</a:t>
            </a:r>
            <a:endParaRPr lang="en-US" sz="1400" dirty="0"/>
          </a:p>
        </p:txBody>
      </p:sp>
      <p:sp>
        <p:nvSpPr>
          <p:cNvPr id="31" name="Shape 29"/>
          <p:cNvSpPr/>
          <p:nvPr/>
        </p:nvSpPr>
        <p:spPr>
          <a:xfrm>
            <a:off x="6035040" y="4114800"/>
            <a:ext cx="5486400" cy="1097280"/>
          </a:xfrm>
          <a:prstGeom prst="rect">
            <a:avLst/>
          </a:prstGeom>
          <a:solidFill>
            <a:srgbClr val="FFFFFF"/>
          </a:solidFill>
          <a:ln/>
          <a:effectLst>
            <a:outerShdw blurRad="76200" dist="25400" dir="2700000" algn="bl" rotWithShape="0">
              <a:srgbClr val="C0C8D8">
                <a:alpha val="1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32" name="Shape 30"/>
          <p:cNvSpPr/>
          <p:nvPr/>
        </p:nvSpPr>
        <p:spPr>
          <a:xfrm>
            <a:off x="6035040" y="4114800"/>
            <a:ext cx="164592" cy="1097280"/>
          </a:xfrm>
          <a:prstGeom prst="rect">
            <a:avLst/>
          </a:prstGeom>
          <a:solidFill>
            <a:srgbClr val="FFC22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3" name="Text 31"/>
          <p:cNvSpPr/>
          <p:nvPr/>
        </p:nvSpPr>
        <p:spPr>
          <a:xfrm>
            <a:off x="6291072" y="4206240"/>
            <a:ext cx="51206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317297"/>
                </a:solidFill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Natural Condition Immunity (§ 831.2)</a:t>
            </a:r>
            <a:endParaRPr lang="en-US" sz="1400" dirty="0">
              <a:solidFill>
                <a:srgbClr val="317297"/>
              </a:solidFill>
            </a:endParaRPr>
          </a:p>
        </p:txBody>
      </p:sp>
      <p:sp>
        <p:nvSpPr>
          <p:cNvPr id="34" name="Text 32"/>
          <p:cNvSpPr/>
          <p:nvPr/>
        </p:nvSpPr>
        <p:spPr>
          <a:xfrm>
            <a:off x="6291072" y="4517136"/>
            <a:ext cx="512064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400" dirty="0">
                <a:solidFill>
                  <a:srgbClr val="444444"/>
                </a:solidFill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No liability for injuries from natural condition of unimproved public property.</a:t>
            </a:r>
            <a:endParaRPr lang="en-US" sz="1400" dirty="0"/>
          </a:p>
        </p:txBody>
      </p:sp>
      <p:sp>
        <p:nvSpPr>
          <p:cNvPr id="35" name="Shape 33"/>
          <p:cNvSpPr/>
          <p:nvPr/>
        </p:nvSpPr>
        <p:spPr>
          <a:xfrm>
            <a:off x="6035040" y="5349240"/>
            <a:ext cx="5486400" cy="1097280"/>
          </a:xfrm>
          <a:prstGeom prst="rect">
            <a:avLst/>
          </a:prstGeom>
          <a:solidFill>
            <a:srgbClr val="FFFFFF"/>
          </a:solidFill>
          <a:ln/>
          <a:effectLst>
            <a:outerShdw blurRad="76200" dist="25400" dir="2700000" algn="bl" rotWithShape="0">
              <a:srgbClr val="C0C8D8">
                <a:alpha val="1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36" name="Shape 34"/>
          <p:cNvSpPr/>
          <p:nvPr/>
        </p:nvSpPr>
        <p:spPr>
          <a:xfrm>
            <a:off x="6035040" y="5349240"/>
            <a:ext cx="164592" cy="1097280"/>
          </a:xfrm>
          <a:prstGeom prst="rect">
            <a:avLst/>
          </a:prstGeom>
          <a:solidFill>
            <a:srgbClr val="FFC22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7" name="Text 35"/>
          <p:cNvSpPr/>
          <p:nvPr/>
        </p:nvSpPr>
        <p:spPr>
          <a:xfrm>
            <a:off x="6291072" y="5440680"/>
            <a:ext cx="51206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317297"/>
                </a:solidFill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Traffic Signal / Sign Immunities</a:t>
            </a:r>
            <a:endParaRPr lang="en-US" sz="1400" dirty="0">
              <a:solidFill>
                <a:srgbClr val="317297"/>
              </a:solidFill>
            </a:endParaRPr>
          </a:p>
        </p:txBody>
      </p:sp>
      <p:sp>
        <p:nvSpPr>
          <p:cNvPr id="38" name="Text 36"/>
          <p:cNvSpPr/>
          <p:nvPr/>
        </p:nvSpPr>
        <p:spPr>
          <a:xfrm>
            <a:off x="6291072" y="5751576"/>
            <a:ext cx="512064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400" dirty="0">
                <a:solidFill>
                  <a:srgbClr val="444444"/>
                </a:solidFill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§ 830.4 (signals), § 830.8 (warning signs). No duty to install street lights (Mixon v. PG&amp;E, 2012).</a:t>
            </a:r>
            <a:endParaRPr lang="en-US" sz="14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4F6F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" name="Shape 1"/>
          <p:cNvSpPr/>
          <p:nvPr/>
        </p:nvSpPr>
        <p:spPr>
          <a:xfrm>
            <a:off x="0" y="0"/>
            <a:ext cx="12192000" cy="1005840"/>
          </a:xfrm>
          <a:prstGeom prst="rect">
            <a:avLst/>
          </a:prstGeom>
          <a:solidFill>
            <a:srgbClr val="31729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Shape 2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solidFill>
            <a:srgbClr val="FFC22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5" name="Text 3"/>
          <p:cNvSpPr/>
          <p:nvPr/>
        </p:nvSpPr>
        <p:spPr>
          <a:xfrm>
            <a:off x="502920" y="164592"/>
            <a:ext cx="1051560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FFFFFF"/>
                </a:solidFill>
                <a:latin typeface="Century Gothic" panose="020B0502020202020204" pitchFamily="34" charset="0"/>
                <a:ea typeface="Cambria" pitchFamily="34" charset="-122"/>
                <a:cs typeface="Cambria" pitchFamily="34" charset="-120"/>
              </a:rPr>
              <a:t>Police Claims &amp; Statutory Immunities</a:t>
            </a:r>
            <a:endParaRPr lang="en-US" sz="2800" dirty="0"/>
          </a:p>
        </p:txBody>
      </p:sp>
      <p:sp>
        <p:nvSpPr>
          <p:cNvPr id="6" name="Shape 4"/>
          <p:cNvSpPr/>
          <p:nvPr/>
        </p:nvSpPr>
        <p:spPr>
          <a:xfrm>
            <a:off x="457200" y="1143000"/>
            <a:ext cx="5440680" cy="2514600"/>
          </a:xfrm>
          <a:prstGeom prst="rect">
            <a:avLst/>
          </a:prstGeom>
          <a:solidFill>
            <a:srgbClr val="FFFFFF"/>
          </a:solidFill>
          <a:ln/>
          <a:effectLst>
            <a:outerShdw blurRad="101600" dist="38100" dir="2700000" algn="bl" rotWithShape="0">
              <a:srgbClr val="C0C8D8">
                <a:alpha val="18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7" name="Shape 5"/>
          <p:cNvSpPr/>
          <p:nvPr/>
        </p:nvSpPr>
        <p:spPr>
          <a:xfrm>
            <a:off x="457200" y="1143000"/>
            <a:ext cx="5440680" cy="475488"/>
          </a:xfrm>
          <a:prstGeom prst="rect">
            <a:avLst/>
          </a:prstGeom>
          <a:solidFill>
            <a:srgbClr val="31729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8" name="Text 6"/>
          <p:cNvSpPr/>
          <p:nvPr/>
        </p:nvSpPr>
        <p:spPr>
          <a:xfrm>
            <a:off x="594360" y="1234440"/>
            <a:ext cx="516636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FFFFF"/>
                </a:solidFill>
                <a:latin typeface="Century Gothic" panose="020B0502020202020204" pitchFamily="34" charset="0"/>
                <a:ea typeface="Cambria" pitchFamily="34" charset="-122"/>
                <a:cs typeface="Cambria" pitchFamily="34" charset="-120"/>
              </a:rPr>
              <a:t>Vehicle Pursuits (§ 17004.7)</a:t>
            </a:r>
            <a:endParaRPr lang="en-US" sz="1600" dirty="0"/>
          </a:p>
        </p:txBody>
      </p:sp>
      <p:sp>
        <p:nvSpPr>
          <p:cNvPr id="9" name="Text 7"/>
          <p:cNvSpPr/>
          <p:nvPr/>
        </p:nvSpPr>
        <p:spPr>
          <a:xfrm>
            <a:off x="594360" y="1737360"/>
            <a:ext cx="5166360" cy="1737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400" dirty="0">
                <a:solidFill>
                  <a:srgbClr val="333333"/>
                </a:solidFill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City is completely immune from liability for injuries caused by a fleeing suspect IF it has a compliant written pursuit policy with regular officer training. Absence of negligence required.</a:t>
            </a:r>
            <a:endParaRPr lang="en-US" sz="1400" dirty="0"/>
          </a:p>
        </p:txBody>
      </p:sp>
      <p:sp>
        <p:nvSpPr>
          <p:cNvPr id="10" name="Shape 8"/>
          <p:cNvSpPr/>
          <p:nvPr/>
        </p:nvSpPr>
        <p:spPr>
          <a:xfrm>
            <a:off x="6217920" y="1143000"/>
            <a:ext cx="5440680" cy="2514600"/>
          </a:xfrm>
          <a:prstGeom prst="rect">
            <a:avLst/>
          </a:prstGeom>
          <a:solidFill>
            <a:srgbClr val="FFFFFF"/>
          </a:solidFill>
          <a:ln/>
          <a:effectLst>
            <a:outerShdw blurRad="101600" dist="38100" dir="2700000" algn="bl" rotWithShape="0">
              <a:srgbClr val="C0C8D8">
                <a:alpha val="18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1" name="Shape 9"/>
          <p:cNvSpPr/>
          <p:nvPr/>
        </p:nvSpPr>
        <p:spPr>
          <a:xfrm>
            <a:off x="6217920" y="1143000"/>
            <a:ext cx="5440680" cy="475488"/>
          </a:xfrm>
          <a:prstGeom prst="rect">
            <a:avLst/>
          </a:prstGeom>
          <a:solidFill>
            <a:srgbClr val="31729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2" name="Text 10"/>
          <p:cNvSpPr/>
          <p:nvPr/>
        </p:nvSpPr>
        <p:spPr>
          <a:xfrm>
            <a:off x="6355080" y="1234440"/>
            <a:ext cx="516636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FFFFF"/>
                </a:solidFill>
                <a:latin typeface="Century Gothic" panose="020B0502020202020204" pitchFamily="34" charset="0"/>
                <a:ea typeface="Cambria" pitchFamily="34" charset="-122"/>
                <a:cs typeface="Cambria" pitchFamily="34" charset="-120"/>
              </a:rPr>
              <a:t>Discretionary Acts (§ 820.2)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355080" y="1737360"/>
            <a:ext cx="5166360" cy="1737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400" dirty="0">
                <a:solidFill>
                  <a:srgbClr val="333333"/>
                </a:solidFill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Public employees immune for acts resulting from "discretion vested in them." Covers high-level tactical choices, not the operational execution of those choices.</a:t>
            </a:r>
            <a:endParaRPr lang="en-US" sz="1400" dirty="0"/>
          </a:p>
        </p:txBody>
      </p:sp>
      <p:sp>
        <p:nvSpPr>
          <p:cNvPr id="14" name="Shape 12"/>
          <p:cNvSpPr/>
          <p:nvPr/>
        </p:nvSpPr>
        <p:spPr>
          <a:xfrm>
            <a:off x="457200" y="3977640"/>
            <a:ext cx="5440680" cy="2514600"/>
          </a:xfrm>
          <a:prstGeom prst="rect">
            <a:avLst/>
          </a:prstGeom>
          <a:solidFill>
            <a:srgbClr val="FFFFFF"/>
          </a:solidFill>
          <a:ln/>
          <a:effectLst>
            <a:outerShdw blurRad="101600" dist="38100" dir="2700000" algn="bl" rotWithShape="0">
              <a:srgbClr val="C0C8D8">
                <a:alpha val="18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5" name="Shape 13"/>
          <p:cNvSpPr/>
          <p:nvPr/>
        </p:nvSpPr>
        <p:spPr>
          <a:xfrm>
            <a:off x="457200" y="3977640"/>
            <a:ext cx="5440680" cy="475488"/>
          </a:xfrm>
          <a:prstGeom prst="rect">
            <a:avLst/>
          </a:prstGeom>
          <a:solidFill>
            <a:srgbClr val="31729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6" name="Text 14"/>
          <p:cNvSpPr/>
          <p:nvPr/>
        </p:nvSpPr>
        <p:spPr>
          <a:xfrm>
            <a:off x="594360" y="4069080"/>
            <a:ext cx="516636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FFFFF"/>
                </a:solidFill>
                <a:latin typeface="Century Gothic" panose="020B0502020202020204" pitchFamily="34" charset="0"/>
                <a:ea typeface="Cambria" pitchFamily="34" charset="-122"/>
                <a:cs typeface="Cambria" pitchFamily="34" charset="-120"/>
              </a:rPr>
              <a:t>Judicial/Admin Proceedings (§ 821.6)</a:t>
            </a:r>
            <a:endParaRPr lang="en-US" sz="1600" dirty="0"/>
          </a:p>
        </p:txBody>
      </p:sp>
      <p:sp>
        <p:nvSpPr>
          <p:cNvPr id="17" name="Text 15"/>
          <p:cNvSpPr/>
          <p:nvPr/>
        </p:nvSpPr>
        <p:spPr>
          <a:xfrm>
            <a:off x="594360" y="4572000"/>
            <a:ext cx="5166360" cy="1737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400" dirty="0">
                <a:solidFill>
                  <a:srgbClr val="333333"/>
                </a:solidFill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Absolute immunity for diagnosing, instituting, or prosecuting judicial or administrative proceedings. Shields against malicious prosecution claims.</a:t>
            </a:r>
            <a:endParaRPr lang="en-US" sz="1400" dirty="0"/>
          </a:p>
        </p:txBody>
      </p:sp>
      <p:sp>
        <p:nvSpPr>
          <p:cNvPr id="18" name="Shape 16"/>
          <p:cNvSpPr/>
          <p:nvPr/>
        </p:nvSpPr>
        <p:spPr>
          <a:xfrm>
            <a:off x="6217920" y="3977640"/>
            <a:ext cx="5440680" cy="2514600"/>
          </a:xfrm>
          <a:prstGeom prst="rect">
            <a:avLst/>
          </a:prstGeom>
          <a:solidFill>
            <a:srgbClr val="FFFFFF"/>
          </a:solidFill>
          <a:ln/>
          <a:effectLst>
            <a:outerShdw blurRad="101600" dist="38100" dir="2700000" algn="bl" rotWithShape="0">
              <a:srgbClr val="C0C8D8">
                <a:alpha val="18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9" name="Shape 17"/>
          <p:cNvSpPr/>
          <p:nvPr/>
        </p:nvSpPr>
        <p:spPr>
          <a:xfrm>
            <a:off x="6217920" y="3977640"/>
            <a:ext cx="5440680" cy="475488"/>
          </a:xfrm>
          <a:prstGeom prst="rect">
            <a:avLst/>
          </a:prstGeom>
          <a:solidFill>
            <a:srgbClr val="31729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0" name="Text 18"/>
          <p:cNvSpPr/>
          <p:nvPr/>
        </p:nvSpPr>
        <p:spPr>
          <a:xfrm>
            <a:off x="6355080" y="4069080"/>
            <a:ext cx="516636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FFFFF"/>
                </a:solidFill>
                <a:latin typeface="Century Gothic" panose="020B0502020202020204" pitchFamily="34" charset="0"/>
                <a:ea typeface="Cambria" pitchFamily="34" charset="-122"/>
                <a:cs typeface="Cambria" pitchFamily="34" charset="-120"/>
              </a:rPr>
              <a:t>No Common Law Liability (§ 815)</a:t>
            </a:r>
            <a:endParaRPr lang="en-US" sz="1600" dirty="0"/>
          </a:p>
        </p:txBody>
      </p:sp>
      <p:sp>
        <p:nvSpPr>
          <p:cNvPr id="21" name="Text 19"/>
          <p:cNvSpPr/>
          <p:nvPr/>
        </p:nvSpPr>
        <p:spPr>
          <a:xfrm>
            <a:off x="6355080" y="4572000"/>
            <a:ext cx="5166360" cy="1737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400" dirty="0">
                <a:solidFill>
                  <a:srgbClr val="333333"/>
                </a:solidFill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California public entities have NO common law tort liability. A city can only be held liable if a specific statute creates liability. If the individual officer is immune, the city is generally immune (§ 815.2(b)).</a:t>
            </a:r>
            <a:endParaRPr lang="en-US" sz="14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4F6F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" name="Shape 1"/>
          <p:cNvSpPr/>
          <p:nvPr/>
        </p:nvSpPr>
        <p:spPr>
          <a:xfrm>
            <a:off x="0" y="0"/>
            <a:ext cx="12192000" cy="1005840"/>
          </a:xfrm>
          <a:prstGeom prst="rect">
            <a:avLst/>
          </a:prstGeom>
          <a:solidFill>
            <a:srgbClr val="31729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Shape 2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solidFill>
            <a:srgbClr val="FFC22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5" name="Text 3"/>
          <p:cNvSpPr/>
          <p:nvPr/>
        </p:nvSpPr>
        <p:spPr>
          <a:xfrm>
            <a:off x="502920" y="164592"/>
            <a:ext cx="1051560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FFFFFF"/>
                </a:solidFill>
                <a:latin typeface="Century Gothic" panose="020B0502020202020204" pitchFamily="34" charset="0"/>
                <a:ea typeface="Cambria" pitchFamily="34" charset="-122"/>
                <a:cs typeface="Cambria" pitchFamily="34" charset="-120"/>
              </a:rPr>
              <a:t>Common Issues &amp; Practical Guidance</a:t>
            </a:r>
            <a:endParaRPr lang="en-US" sz="2800" dirty="0"/>
          </a:p>
        </p:txBody>
      </p:sp>
      <p:sp>
        <p:nvSpPr>
          <p:cNvPr id="6" name="Shape 4"/>
          <p:cNvSpPr/>
          <p:nvPr/>
        </p:nvSpPr>
        <p:spPr>
          <a:xfrm>
            <a:off x="457200" y="1143000"/>
            <a:ext cx="5486400" cy="2514600"/>
          </a:xfrm>
          <a:prstGeom prst="rect">
            <a:avLst/>
          </a:prstGeom>
          <a:solidFill>
            <a:srgbClr val="FFFFFF"/>
          </a:solidFill>
          <a:ln/>
          <a:effectLst>
            <a:outerShdw blurRad="101600" dist="38100" dir="2700000" algn="bl" rotWithShape="0">
              <a:srgbClr val="C0C8D8">
                <a:alpha val="18000"/>
              </a:srgbClr>
            </a:outerShdw>
          </a:effectLst>
        </p:spPr>
        <p:txBody>
          <a:bodyPr/>
          <a:lstStyle/>
          <a:p>
            <a:endParaRPr lang="en-US" sz="2000" dirty="0"/>
          </a:p>
        </p:txBody>
      </p:sp>
      <p:sp>
        <p:nvSpPr>
          <p:cNvPr id="7" name="Shape 5"/>
          <p:cNvSpPr/>
          <p:nvPr/>
        </p:nvSpPr>
        <p:spPr>
          <a:xfrm>
            <a:off x="457200" y="1143000"/>
            <a:ext cx="182880" cy="2514600"/>
          </a:xfrm>
          <a:prstGeom prst="rect">
            <a:avLst/>
          </a:prstGeom>
          <a:solidFill>
            <a:srgbClr val="C0392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8" name="Text 6"/>
          <p:cNvSpPr/>
          <p:nvPr/>
        </p:nvSpPr>
        <p:spPr>
          <a:xfrm>
            <a:off x="777240" y="1252728"/>
            <a:ext cx="50292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C0392B"/>
                </a:solidFill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Missed the 45-Day Action Deadline</a:t>
            </a:r>
            <a:endParaRPr lang="en-US" sz="1600" dirty="0"/>
          </a:p>
        </p:txBody>
      </p:sp>
      <p:sp>
        <p:nvSpPr>
          <p:cNvPr id="9" name="Text 7"/>
          <p:cNvSpPr/>
          <p:nvPr/>
        </p:nvSpPr>
        <p:spPr>
          <a:xfrm>
            <a:off x="777240" y="1645920"/>
            <a:ext cx="5074920" cy="19019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5000"/>
              </a:lnSpc>
              <a:buNone/>
            </a:pPr>
            <a:r>
              <a:rPr lang="en-US" sz="1200" dirty="0">
                <a:solidFill>
                  <a:srgbClr val="333333"/>
                </a:solidFill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Claim is deemed rejected on Day 45. If no notice of rejection is sent: 2-year statute of limitations from accrual. Agency may still send a late rejection notice to trigger the shorter 6-month period.</a:t>
            </a:r>
            <a:endParaRPr lang="en-US" sz="1200" dirty="0"/>
          </a:p>
          <a:p>
            <a:pPr marL="0" indent="0">
              <a:lnSpc>
                <a:spcPct val="125000"/>
              </a:lnSpc>
              <a:buNone/>
            </a:pPr>
            <a:endParaRPr lang="en-US" sz="1200" dirty="0"/>
          </a:p>
          <a:p>
            <a:pPr marL="0" indent="0">
              <a:lnSpc>
                <a:spcPct val="125000"/>
              </a:lnSpc>
              <a:buNone/>
            </a:pPr>
            <a:r>
              <a:rPr lang="en-US" sz="1200" dirty="0">
                <a:solidFill>
                  <a:srgbClr val="333333"/>
                </a:solidFill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Practice tip: Consider letting the 45-day deadline pass to extend settlement discussions, then issue a rejection notice if needed.</a:t>
            </a:r>
            <a:endParaRPr lang="en-US" sz="1200" dirty="0"/>
          </a:p>
        </p:txBody>
      </p:sp>
      <p:sp>
        <p:nvSpPr>
          <p:cNvPr id="10" name="Shape 8"/>
          <p:cNvSpPr/>
          <p:nvPr/>
        </p:nvSpPr>
        <p:spPr>
          <a:xfrm>
            <a:off x="6217920" y="1143000"/>
            <a:ext cx="5486400" cy="2514600"/>
          </a:xfrm>
          <a:prstGeom prst="rect">
            <a:avLst/>
          </a:prstGeom>
          <a:solidFill>
            <a:srgbClr val="FFFFFF"/>
          </a:solidFill>
          <a:ln/>
          <a:effectLst>
            <a:outerShdw blurRad="101600" dist="38100" dir="2700000" algn="bl" rotWithShape="0">
              <a:srgbClr val="C0C8D8">
                <a:alpha val="18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1" name="Shape 9"/>
          <p:cNvSpPr/>
          <p:nvPr/>
        </p:nvSpPr>
        <p:spPr>
          <a:xfrm>
            <a:off x="6217920" y="1143000"/>
            <a:ext cx="182880" cy="2514600"/>
          </a:xfrm>
          <a:prstGeom prst="rect">
            <a:avLst/>
          </a:prstGeom>
          <a:solidFill>
            <a:srgbClr val="31729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2" name="Text 10"/>
          <p:cNvSpPr/>
          <p:nvPr/>
        </p:nvSpPr>
        <p:spPr>
          <a:xfrm>
            <a:off x="6537960" y="1252728"/>
            <a:ext cx="50292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317297"/>
                </a:solidFill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Late-Presented Claim</a:t>
            </a:r>
            <a:endParaRPr lang="en-US" sz="1600" dirty="0">
              <a:solidFill>
                <a:srgbClr val="317297"/>
              </a:solidFill>
            </a:endParaRPr>
          </a:p>
        </p:txBody>
      </p:sp>
      <p:sp>
        <p:nvSpPr>
          <p:cNvPr id="13" name="Text 11"/>
          <p:cNvSpPr/>
          <p:nvPr/>
        </p:nvSpPr>
        <p:spPr>
          <a:xfrm>
            <a:off x="6537960" y="1645920"/>
            <a:ext cx="5074920" cy="19019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5000"/>
              </a:lnSpc>
              <a:buNone/>
            </a:pPr>
            <a:r>
              <a:rPr lang="en-US" sz="1200" dirty="0">
                <a:solidFill>
                  <a:srgbClr val="333333"/>
                </a:solidFill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Must return claim as untimely within 45 days (§ 911.3) or waive the right to object.</a:t>
            </a:r>
            <a:endParaRPr lang="en-US" sz="1200" dirty="0"/>
          </a:p>
          <a:p>
            <a:pPr marL="0" indent="0">
              <a:lnSpc>
                <a:spcPct val="125000"/>
              </a:lnSpc>
              <a:buNone/>
            </a:pPr>
            <a:endParaRPr lang="en-US" sz="1200" dirty="0"/>
          </a:p>
          <a:p>
            <a:pPr marL="0" indent="0">
              <a:lnSpc>
                <a:spcPct val="125000"/>
              </a:lnSpc>
              <a:buNone/>
            </a:pPr>
            <a:r>
              <a:rPr lang="en-US" sz="1200" dirty="0">
                <a:solidFill>
                  <a:srgbClr val="333333"/>
                </a:solidFill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Claimant may then apply for leave within 1 year of accrual. Agency grants only on narrow grounds: mistake, inadvertence, surprise, excusable neglect, minority, or incapacity. If denied, claimant must petition Superior Court within 6 months and prove the statutory exception.</a:t>
            </a:r>
            <a:endParaRPr lang="en-US" sz="1200" dirty="0"/>
          </a:p>
        </p:txBody>
      </p:sp>
      <p:sp>
        <p:nvSpPr>
          <p:cNvPr id="14" name="Shape 12"/>
          <p:cNvSpPr/>
          <p:nvPr/>
        </p:nvSpPr>
        <p:spPr>
          <a:xfrm>
            <a:off x="457200" y="3931920"/>
            <a:ext cx="5486400" cy="2514600"/>
          </a:xfrm>
          <a:prstGeom prst="rect">
            <a:avLst/>
          </a:prstGeom>
          <a:solidFill>
            <a:srgbClr val="FFFFFF"/>
          </a:solidFill>
          <a:ln/>
          <a:effectLst>
            <a:outerShdw blurRad="101600" dist="38100" dir="2700000" algn="bl" rotWithShape="0">
              <a:srgbClr val="C0C8D8">
                <a:alpha val="18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5" name="Shape 13"/>
          <p:cNvSpPr/>
          <p:nvPr/>
        </p:nvSpPr>
        <p:spPr>
          <a:xfrm>
            <a:off x="457200" y="3931920"/>
            <a:ext cx="182880" cy="2514600"/>
          </a:xfrm>
          <a:prstGeom prst="rect">
            <a:avLst/>
          </a:prstGeom>
          <a:solidFill>
            <a:srgbClr val="31729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6" name="Text 14"/>
          <p:cNvSpPr/>
          <p:nvPr/>
        </p:nvSpPr>
        <p:spPr>
          <a:xfrm>
            <a:off x="777240" y="4041648"/>
            <a:ext cx="50292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317297"/>
                </a:solidFill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Wrong Department / Wrong Entity</a:t>
            </a:r>
            <a:endParaRPr lang="en-US" sz="1600" dirty="0">
              <a:solidFill>
                <a:srgbClr val="317297"/>
              </a:solidFill>
            </a:endParaRPr>
          </a:p>
        </p:txBody>
      </p:sp>
      <p:sp>
        <p:nvSpPr>
          <p:cNvPr id="17" name="Text 15"/>
          <p:cNvSpPr/>
          <p:nvPr/>
        </p:nvSpPr>
        <p:spPr>
          <a:xfrm>
            <a:off x="777240" y="4434840"/>
            <a:ext cx="5074920" cy="19019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5000"/>
              </a:lnSpc>
              <a:buNone/>
            </a:pPr>
            <a:r>
              <a:rPr lang="en-US" sz="1200" dirty="0">
                <a:solidFill>
                  <a:srgbClr val="333333"/>
                </a:solidFill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Delivery to a non-designated employee is insufficient (</a:t>
            </a:r>
            <a:r>
              <a:rPr lang="en-US" sz="1200" i="1" dirty="0">
                <a:solidFill>
                  <a:srgbClr val="333333"/>
                </a:solidFill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DiCampli-Mintz v. County of Santa Clara</a:t>
            </a:r>
            <a:r>
              <a:rPr lang="en-US" sz="1200" dirty="0">
                <a:solidFill>
                  <a:srgbClr val="333333"/>
                </a:solidFill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). However, actual receipt by a proper designee cures misdirected delivery.</a:t>
            </a:r>
            <a:endParaRPr lang="en-US" sz="1200" dirty="0"/>
          </a:p>
          <a:p>
            <a:pPr marL="0" indent="0">
              <a:lnSpc>
                <a:spcPct val="125000"/>
              </a:lnSpc>
              <a:buNone/>
            </a:pPr>
            <a:endParaRPr lang="en-US" sz="1200" dirty="0"/>
          </a:p>
          <a:p>
            <a:pPr marL="0" indent="0">
              <a:lnSpc>
                <a:spcPct val="125000"/>
              </a:lnSpc>
              <a:buNone/>
            </a:pPr>
            <a:r>
              <a:rPr lang="en-US" sz="1200" dirty="0">
                <a:solidFill>
                  <a:srgbClr val="333333"/>
                </a:solidFill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If your city is not the right entity, reject and identify the correct agency as this builds a record for a quick MSJ.</a:t>
            </a:r>
            <a:endParaRPr lang="en-US" sz="1200" dirty="0"/>
          </a:p>
        </p:txBody>
      </p:sp>
      <p:sp>
        <p:nvSpPr>
          <p:cNvPr id="18" name="Shape 16"/>
          <p:cNvSpPr/>
          <p:nvPr/>
        </p:nvSpPr>
        <p:spPr>
          <a:xfrm>
            <a:off x="6217920" y="3931920"/>
            <a:ext cx="5486400" cy="2514600"/>
          </a:xfrm>
          <a:prstGeom prst="rect">
            <a:avLst/>
          </a:prstGeom>
          <a:solidFill>
            <a:srgbClr val="FFFFFF"/>
          </a:solidFill>
          <a:ln/>
          <a:effectLst>
            <a:outerShdw blurRad="101600" dist="38100" dir="2700000" algn="bl" rotWithShape="0">
              <a:srgbClr val="C0C8D8">
                <a:alpha val="18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9" name="Shape 17"/>
          <p:cNvSpPr/>
          <p:nvPr/>
        </p:nvSpPr>
        <p:spPr>
          <a:xfrm>
            <a:off x="6217920" y="3931920"/>
            <a:ext cx="182880" cy="2514600"/>
          </a:xfrm>
          <a:prstGeom prst="rect">
            <a:avLst/>
          </a:prstGeom>
          <a:solidFill>
            <a:srgbClr val="31729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0" name="Text 18"/>
          <p:cNvSpPr/>
          <p:nvPr/>
        </p:nvSpPr>
        <p:spPr>
          <a:xfrm>
            <a:off x="6537960" y="4041648"/>
            <a:ext cx="50292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317297"/>
                </a:solidFill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Multiple Claimants, Minors &amp; Subrogation</a:t>
            </a:r>
            <a:endParaRPr lang="en-US" sz="1600" dirty="0">
              <a:solidFill>
                <a:srgbClr val="317297"/>
              </a:solidFill>
            </a:endParaRPr>
          </a:p>
        </p:txBody>
      </p:sp>
      <p:sp>
        <p:nvSpPr>
          <p:cNvPr id="21" name="Text 19"/>
          <p:cNvSpPr/>
          <p:nvPr/>
        </p:nvSpPr>
        <p:spPr>
          <a:xfrm>
            <a:off x="6537960" y="4434840"/>
            <a:ext cx="5074920" cy="19019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5000"/>
              </a:lnSpc>
              <a:buNone/>
            </a:pPr>
            <a:r>
              <a:rPr lang="en-US" sz="1200" dirty="0">
                <a:solidFill>
                  <a:srgbClr val="333333"/>
                </a:solidFill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Each claimant must file their own claim </a:t>
            </a:r>
            <a:r>
              <a:rPr lang="en-US" sz="1200" dirty="0">
                <a:solidFill>
                  <a:srgbClr val="333333"/>
                </a:solidFill>
                <a:latin typeface="Century Gothic" panose="020B0502020202020204" pitchFamily="34" charset="0"/>
                <a:ea typeface="Calibri" pitchFamily="34" charset="-122"/>
                <a:cs typeface="Calibri" pitchFamily="34" charset="-120"/>
                <a:sym typeface="Wingdings" panose="05000000000000000000" pitchFamily="2" charset="2"/>
              </a:rPr>
              <a:t> </a:t>
            </a:r>
            <a:r>
              <a:rPr lang="en-US" sz="1200" dirty="0">
                <a:solidFill>
                  <a:srgbClr val="333333"/>
                </a:solidFill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no "coattails" rule.</a:t>
            </a:r>
            <a:endParaRPr lang="en-US" sz="1200" dirty="0"/>
          </a:p>
          <a:p>
            <a:pPr marL="0" indent="0">
              <a:lnSpc>
                <a:spcPct val="125000"/>
              </a:lnSpc>
              <a:buNone/>
            </a:pPr>
            <a:endParaRPr lang="en-US" sz="1200" dirty="0"/>
          </a:p>
          <a:p>
            <a:pPr marL="0" indent="0">
              <a:lnSpc>
                <a:spcPct val="125000"/>
              </a:lnSpc>
              <a:buNone/>
            </a:pPr>
            <a:r>
              <a:rPr lang="en-US" sz="1200" dirty="0">
                <a:solidFill>
                  <a:srgbClr val="333333"/>
                </a:solidFill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Minors: 6-month deadline still applies; late claim application available within 1 year of accrual if a minor for the entire period (§ 911.6(b)(2)). Deadline NOT automatically tolled to age 18.</a:t>
            </a:r>
            <a:endParaRPr lang="en-US" sz="1200" dirty="0"/>
          </a:p>
          <a:p>
            <a:pPr marL="0" indent="0">
              <a:lnSpc>
                <a:spcPct val="125000"/>
              </a:lnSpc>
              <a:buNone/>
            </a:pPr>
            <a:endParaRPr lang="en-US" sz="1200" dirty="0"/>
          </a:p>
          <a:p>
            <a:pPr marL="0" indent="0">
              <a:lnSpc>
                <a:spcPct val="125000"/>
              </a:lnSpc>
              <a:buNone/>
            </a:pPr>
            <a:r>
              <a:rPr lang="en-US" sz="1200" dirty="0">
                <a:solidFill>
                  <a:srgbClr val="333333"/>
                </a:solidFill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Subrogated insurers: "stand in the shoes" of the insured; same clock applies.</a:t>
            </a:r>
            <a:endParaRPr lang="en-US" sz="12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4F6F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" name="Shape 1"/>
          <p:cNvSpPr/>
          <p:nvPr/>
        </p:nvSpPr>
        <p:spPr>
          <a:xfrm>
            <a:off x="0" y="0"/>
            <a:ext cx="12192000" cy="1005840"/>
          </a:xfrm>
          <a:prstGeom prst="rect">
            <a:avLst/>
          </a:prstGeom>
          <a:solidFill>
            <a:srgbClr val="31729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Shape 2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solidFill>
            <a:srgbClr val="FFC22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5" name="Text 3"/>
          <p:cNvSpPr/>
          <p:nvPr/>
        </p:nvSpPr>
        <p:spPr>
          <a:xfrm>
            <a:off x="502920" y="164592"/>
            <a:ext cx="1051560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FFFFFF"/>
                </a:solidFill>
                <a:latin typeface="Century Gothic" panose="020B0502020202020204" pitchFamily="34" charset="0"/>
                <a:ea typeface="Cambria" pitchFamily="34" charset="-122"/>
                <a:cs typeface="Cambria" pitchFamily="34" charset="-120"/>
              </a:rPr>
              <a:t>Quick-Reference Deadline Chart</a:t>
            </a:r>
            <a:endParaRPr lang="en-US" sz="2800" dirty="0"/>
          </a:p>
        </p:txBody>
      </p:sp>
      <p:graphicFrame>
        <p:nvGraphicFramePr>
          <p:cNvPr id="12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2918460"/>
              </p:ext>
            </p:extLst>
          </p:nvPr>
        </p:nvGraphicFramePr>
        <p:xfrm>
          <a:off x="457200" y="1097280"/>
          <a:ext cx="11247120" cy="5431536"/>
        </p:xfrm>
        <a:graphic>
          <a:graphicData uri="http://schemas.openxmlformats.org/drawingml/2006/table">
            <a:tbl>
              <a:tblPr/>
              <a:tblGrid>
                <a:gridCol w="5943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3035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93776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400" b="1" dirty="0">
                          <a:solidFill>
                            <a:srgbClr val="FFFFFF"/>
                          </a:solidFill>
                          <a:latin typeface="Century Gothic" panose="020B0502020202020204" pitchFamily="34" charset="0"/>
                          <a:ea typeface="Calibri" pitchFamily="34" charset="-122"/>
                          <a:cs typeface="Calibri" pitchFamily="34" charset="-120"/>
                        </a:rPr>
                        <a:t>Event</a:t>
                      </a:r>
                      <a:endParaRPr lang="en-US" sz="1400" dirty="0">
                        <a:latin typeface="Century Gothic" panose="020B0502020202020204" pitchFamily="34" charset="0"/>
                        <a:ea typeface="Calibri" charset="0"/>
                        <a:cs typeface="Calibri" charset="0"/>
                      </a:endParaRPr>
                    </a:p>
                  </a:txBody>
                  <a:tcPr marL="50800" marR="50800" marT="25400" marB="25400" anchor="ctr">
                    <a:lnL w="6350" cap="flat" cmpd="sng" algn="ctr">
                      <a:solidFill>
                        <a:srgbClr val="D0D8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0D8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0D8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0D8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17297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400" b="1" dirty="0">
                          <a:solidFill>
                            <a:srgbClr val="FFFFFF"/>
                          </a:solidFill>
                          <a:latin typeface="Century Gothic" panose="020B0502020202020204" pitchFamily="34" charset="0"/>
                          <a:ea typeface="Calibri" pitchFamily="34" charset="-122"/>
                          <a:cs typeface="Calibri" pitchFamily="34" charset="-120"/>
                        </a:rPr>
                        <a:t>Deadline &amp; Authority</a:t>
                      </a:r>
                      <a:endParaRPr lang="en-US" sz="1400" dirty="0">
                        <a:latin typeface="Century Gothic" panose="020B0502020202020204" pitchFamily="34" charset="0"/>
                        <a:ea typeface="Calibri" charset="0"/>
                        <a:cs typeface="Calibri" charset="0"/>
                      </a:endParaRPr>
                    </a:p>
                  </a:txBody>
                  <a:tcPr marL="50800" marR="50800" marT="25400" marB="25400" anchor="ctr">
                    <a:lnL w="6350" cap="flat" cmpd="sng" algn="ctr">
                      <a:solidFill>
                        <a:srgbClr val="D0D8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0D8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0D8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0D8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1729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3776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latin typeface="Century Gothic" panose="020B0502020202020204" pitchFamily="34" charset="0"/>
                          <a:ea typeface="Calibri" pitchFamily="34" charset="-122"/>
                          <a:cs typeface="Calibri" pitchFamily="34" charset="-120"/>
                        </a:rPr>
                        <a:t>Present claim: personal injury / death / personal property</a:t>
                      </a:r>
                      <a:endParaRPr lang="en-US" sz="1400" dirty="0">
                        <a:latin typeface="Century Gothic" panose="020B0502020202020204" pitchFamily="34" charset="0"/>
                        <a:ea typeface="Calibri" charset="0"/>
                        <a:cs typeface="Calibri" charset="0"/>
                      </a:endParaRPr>
                    </a:p>
                  </a:txBody>
                  <a:tcPr marL="50800" marR="50800" marT="25400" marB="25400" anchor="ctr">
                    <a:lnL w="6350" cap="flat" cmpd="sng" algn="ctr">
                      <a:solidFill>
                        <a:srgbClr val="D0D8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0D8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0D8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0D8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400" b="1" dirty="0">
                          <a:solidFill>
                            <a:srgbClr val="C0392B"/>
                          </a:solidFill>
                          <a:latin typeface="Century Gothic" panose="020B0502020202020204" pitchFamily="34" charset="0"/>
                          <a:ea typeface="Calibri" pitchFamily="34" charset="-122"/>
                          <a:cs typeface="Calibri" pitchFamily="34" charset="-120"/>
                        </a:rPr>
                        <a:t>6 months from accrual (§ 911.2(a))</a:t>
                      </a:r>
                      <a:endParaRPr lang="en-US" sz="1400" dirty="0">
                        <a:latin typeface="Century Gothic" panose="020B0502020202020204" pitchFamily="34" charset="0"/>
                        <a:ea typeface="Calibri" charset="0"/>
                        <a:cs typeface="Calibri" charset="0"/>
                      </a:endParaRPr>
                    </a:p>
                  </a:txBody>
                  <a:tcPr marL="50800" marR="50800" marT="25400" marB="25400" anchor="ctr">
                    <a:lnL w="6350" cap="flat" cmpd="sng" algn="ctr">
                      <a:solidFill>
                        <a:srgbClr val="D0D8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0D8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0D8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0D8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3776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latin typeface="Century Gothic" panose="020B0502020202020204" pitchFamily="34" charset="0"/>
                          <a:ea typeface="Calibri" pitchFamily="34" charset="-122"/>
                          <a:cs typeface="Calibri" pitchFamily="34" charset="-120"/>
                        </a:rPr>
                        <a:t>Present claim: all other causes of action</a:t>
                      </a:r>
                      <a:endParaRPr lang="en-US" sz="1400" dirty="0">
                        <a:latin typeface="Century Gothic" panose="020B0502020202020204" pitchFamily="34" charset="0"/>
                        <a:ea typeface="Calibri" charset="0"/>
                        <a:cs typeface="Calibri" charset="0"/>
                      </a:endParaRPr>
                    </a:p>
                  </a:txBody>
                  <a:tcPr marL="50800" marR="50800" marT="25400" marB="25400" anchor="ctr">
                    <a:lnL w="6350" cap="flat" cmpd="sng" algn="ctr">
                      <a:solidFill>
                        <a:srgbClr val="D0D8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0D8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0D8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0D8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400" b="1" dirty="0">
                          <a:solidFill>
                            <a:srgbClr val="1A5276"/>
                          </a:solidFill>
                          <a:latin typeface="Century Gothic" panose="020B0502020202020204" pitchFamily="34" charset="0"/>
                          <a:ea typeface="Calibri" pitchFamily="34" charset="-122"/>
                          <a:cs typeface="Calibri" pitchFamily="34" charset="-120"/>
                        </a:rPr>
                        <a:t>1 year from accrual (§ 911.2(a))</a:t>
                      </a:r>
                      <a:endParaRPr lang="en-US" sz="1400" dirty="0">
                        <a:latin typeface="Century Gothic" panose="020B0502020202020204" pitchFamily="34" charset="0"/>
                        <a:ea typeface="Calibri" charset="0"/>
                        <a:cs typeface="Calibri" charset="0"/>
                      </a:endParaRPr>
                    </a:p>
                  </a:txBody>
                  <a:tcPr marL="50800" marR="50800" marT="25400" marB="25400" anchor="ctr">
                    <a:lnL w="6350" cap="flat" cmpd="sng" algn="ctr">
                      <a:solidFill>
                        <a:srgbClr val="D0D8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0D8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0D8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0D8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93776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latin typeface="Century Gothic" panose="020B0502020202020204" pitchFamily="34" charset="0"/>
                          <a:ea typeface="Calibri" pitchFamily="34" charset="-122"/>
                          <a:cs typeface="Calibri" pitchFamily="34" charset="-120"/>
                        </a:rPr>
                        <a:t>Agency: issue Notice of Insufficiency</a:t>
                      </a:r>
                      <a:endParaRPr lang="en-US" sz="1400" dirty="0">
                        <a:latin typeface="Century Gothic" panose="020B0502020202020204" pitchFamily="34" charset="0"/>
                        <a:ea typeface="Calibri" charset="0"/>
                        <a:cs typeface="Calibri" charset="0"/>
                      </a:endParaRPr>
                    </a:p>
                  </a:txBody>
                  <a:tcPr marL="50800" marR="50800" marT="25400" marB="25400" anchor="ctr">
                    <a:lnL w="6350" cap="flat" cmpd="sng" algn="ctr">
                      <a:solidFill>
                        <a:srgbClr val="D0D8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0D8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0D8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0D8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400" b="1" dirty="0">
                          <a:solidFill>
                            <a:srgbClr val="C0392B"/>
                          </a:solidFill>
                          <a:latin typeface="Century Gothic" panose="020B0502020202020204" pitchFamily="34" charset="0"/>
                          <a:ea typeface="Calibri" pitchFamily="34" charset="-122"/>
                          <a:cs typeface="Calibri" pitchFamily="34" charset="-120"/>
                        </a:rPr>
                        <a:t>Within 20 days of presentation (§ 910.8) — or waive defense</a:t>
                      </a:r>
                      <a:endParaRPr lang="en-US" sz="1400" dirty="0">
                        <a:latin typeface="Century Gothic" panose="020B0502020202020204" pitchFamily="34" charset="0"/>
                        <a:ea typeface="Calibri" charset="0"/>
                        <a:cs typeface="Calibri" charset="0"/>
                      </a:endParaRPr>
                    </a:p>
                  </a:txBody>
                  <a:tcPr marL="50800" marR="50800" marT="25400" marB="25400" anchor="ctr">
                    <a:lnL w="6350" cap="flat" cmpd="sng" algn="ctr">
                      <a:solidFill>
                        <a:srgbClr val="D0D8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0D8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0D8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0D8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93776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latin typeface="Century Gothic" panose="020B0502020202020204" pitchFamily="34" charset="0"/>
                          <a:ea typeface="Calibri" pitchFamily="34" charset="-122"/>
                          <a:cs typeface="Calibri" pitchFamily="34" charset="-120"/>
                        </a:rPr>
                        <a:t>Agency: return untimely claim</a:t>
                      </a:r>
                      <a:endParaRPr lang="en-US" sz="1400" dirty="0">
                        <a:latin typeface="Century Gothic" panose="020B0502020202020204" pitchFamily="34" charset="0"/>
                        <a:ea typeface="Calibri" charset="0"/>
                        <a:cs typeface="Calibri" charset="0"/>
                      </a:endParaRPr>
                    </a:p>
                  </a:txBody>
                  <a:tcPr marL="50800" marR="50800" marT="25400" marB="25400" anchor="ctr">
                    <a:lnL w="6350" cap="flat" cmpd="sng" algn="ctr">
                      <a:solidFill>
                        <a:srgbClr val="D0D8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0D8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0D8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0D8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400" b="1" dirty="0">
                          <a:solidFill>
                            <a:srgbClr val="C0392B"/>
                          </a:solidFill>
                          <a:latin typeface="Century Gothic" panose="020B0502020202020204" pitchFamily="34" charset="0"/>
                          <a:ea typeface="Calibri" pitchFamily="34" charset="-122"/>
                          <a:cs typeface="Calibri" pitchFamily="34" charset="-120"/>
                        </a:rPr>
                        <a:t>Within 45 days of presentation (§ 911.3) — or waive</a:t>
                      </a:r>
                      <a:endParaRPr lang="en-US" sz="1400" dirty="0">
                        <a:latin typeface="Century Gothic" panose="020B0502020202020204" pitchFamily="34" charset="0"/>
                        <a:ea typeface="Calibri" charset="0"/>
                        <a:cs typeface="Calibri" charset="0"/>
                      </a:endParaRPr>
                    </a:p>
                  </a:txBody>
                  <a:tcPr marL="50800" marR="50800" marT="25400" marB="25400" anchor="ctr">
                    <a:lnL w="6350" cap="flat" cmpd="sng" algn="ctr">
                      <a:solidFill>
                        <a:srgbClr val="D0D8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0D8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0D8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0D8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93776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latin typeface="Century Gothic" panose="020B0502020202020204" pitchFamily="34" charset="0"/>
                          <a:ea typeface="Calibri" pitchFamily="34" charset="-122"/>
                          <a:cs typeface="Calibri" pitchFamily="34" charset="-120"/>
                        </a:rPr>
                        <a:t>Agency: act on the claim (reject / allow)</a:t>
                      </a:r>
                      <a:endParaRPr lang="en-US" sz="1400" dirty="0">
                        <a:latin typeface="Century Gothic" panose="020B0502020202020204" pitchFamily="34" charset="0"/>
                        <a:ea typeface="Calibri" charset="0"/>
                        <a:cs typeface="Calibri" charset="0"/>
                      </a:endParaRPr>
                    </a:p>
                  </a:txBody>
                  <a:tcPr marL="50800" marR="50800" marT="25400" marB="25400" anchor="ctr">
                    <a:lnL w="6350" cap="flat" cmpd="sng" algn="ctr">
                      <a:solidFill>
                        <a:srgbClr val="D0D8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0D8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0D8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0D8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400" b="1" dirty="0">
                          <a:solidFill>
                            <a:srgbClr val="1E2761"/>
                          </a:solidFill>
                          <a:latin typeface="Century Gothic" panose="020B0502020202020204" pitchFamily="34" charset="0"/>
                          <a:ea typeface="Calibri" pitchFamily="34" charset="-122"/>
                          <a:cs typeface="Calibri" pitchFamily="34" charset="-120"/>
                        </a:rPr>
                        <a:t>Within 45 days — else deemed rejected (§ 912.4)</a:t>
                      </a:r>
                      <a:endParaRPr lang="en-US" sz="1400" dirty="0">
                        <a:latin typeface="Century Gothic" panose="020B0502020202020204" pitchFamily="34" charset="0"/>
                        <a:ea typeface="Calibri" charset="0"/>
                        <a:cs typeface="Calibri" charset="0"/>
                      </a:endParaRPr>
                    </a:p>
                  </a:txBody>
                  <a:tcPr marL="50800" marR="50800" marT="25400" marB="25400" anchor="ctr">
                    <a:lnL w="6350" cap="flat" cmpd="sng" algn="ctr">
                      <a:solidFill>
                        <a:srgbClr val="D0D8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0D8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0D8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0D8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93776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latin typeface="Century Gothic" panose="020B0502020202020204" pitchFamily="34" charset="0"/>
                          <a:ea typeface="Calibri" pitchFamily="34" charset="-122"/>
                          <a:cs typeface="Calibri" pitchFamily="34" charset="-120"/>
                        </a:rPr>
                        <a:t>Claimant applies for late claim leave</a:t>
                      </a:r>
                      <a:endParaRPr lang="en-US" sz="1400" dirty="0">
                        <a:latin typeface="Century Gothic" panose="020B0502020202020204" pitchFamily="34" charset="0"/>
                        <a:ea typeface="Calibri" charset="0"/>
                        <a:cs typeface="Calibri" charset="0"/>
                      </a:endParaRPr>
                    </a:p>
                  </a:txBody>
                  <a:tcPr marL="50800" marR="50800" marT="25400" marB="25400" anchor="ctr">
                    <a:lnL w="6350" cap="flat" cmpd="sng" algn="ctr">
                      <a:solidFill>
                        <a:srgbClr val="D0D8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0D8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0D8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0D8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latin typeface="Century Gothic" panose="020B0502020202020204" pitchFamily="34" charset="0"/>
                          <a:ea typeface="Calibri" pitchFamily="34" charset="-122"/>
                          <a:cs typeface="Calibri" pitchFamily="34" charset="-120"/>
                        </a:rPr>
                        <a:t>"Reasonable time" not exceeding 1 year from accrual (§ 911.4(b))</a:t>
                      </a:r>
                      <a:endParaRPr lang="en-US" sz="1400" dirty="0">
                        <a:latin typeface="Century Gothic" panose="020B0502020202020204" pitchFamily="34" charset="0"/>
                        <a:ea typeface="Calibri" charset="0"/>
                        <a:cs typeface="Calibri" charset="0"/>
                      </a:endParaRPr>
                    </a:p>
                  </a:txBody>
                  <a:tcPr marL="50800" marR="50800" marT="25400" marB="25400" anchor="ctr">
                    <a:lnL w="6350" cap="flat" cmpd="sng" algn="ctr">
                      <a:solidFill>
                        <a:srgbClr val="D0D8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0D8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0D8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0D8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93776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latin typeface="Century Gothic" panose="020B0502020202020204" pitchFamily="34" charset="0"/>
                          <a:ea typeface="Calibri" pitchFamily="34" charset="-122"/>
                          <a:cs typeface="Calibri" pitchFamily="34" charset="-120"/>
                        </a:rPr>
                        <a:t>Agency acts on late claim application</a:t>
                      </a:r>
                      <a:endParaRPr lang="en-US" sz="1400" dirty="0">
                        <a:latin typeface="Century Gothic" panose="020B0502020202020204" pitchFamily="34" charset="0"/>
                        <a:ea typeface="Calibri" charset="0"/>
                        <a:cs typeface="Calibri" charset="0"/>
                      </a:endParaRPr>
                    </a:p>
                  </a:txBody>
                  <a:tcPr marL="50800" marR="50800" marT="25400" marB="25400" anchor="ctr">
                    <a:lnL w="6350" cap="flat" cmpd="sng" algn="ctr">
                      <a:solidFill>
                        <a:srgbClr val="D0D8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0D8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0D8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0D8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latin typeface="Century Gothic" panose="020B0502020202020204" pitchFamily="34" charset="0"/>
                          <a:ea typeface="Calibri" pitchFamily="34" charset="-122"/>
                          <a:cs typeface="Calibri" pitchFamily="34" charset="-120"/>
                        </a:rPr>
                        <a:t>Within 45 days — else deemed denied (§ 911.6(a))</a:t>
                      </a:r>
                      <a:endParaRPr lang="en-US" sz="1400" dirty="0">
                        <a:latin typeface="Century Gothic" panose="020B0502020202020204" pitchFamily="34" charset="0"/>
                        <a:ea typeface="Calibri" charset="0"/>
                        <a:cs typeface="Calibri" charset="0"/>
                      </a:endParaRPr>
                    </a:p>
                  </a:txBody>
                  <a:tcPr marL="50800" marR="50800" marT="25400" marB="25400" anchor="ctr">
                    <a:lnL w="6350" cap="flat" cmpd="sng" algn="ctr">
                      <a:solidFill>
                        <a:srgbClr val="D0D8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0D8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0D8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0D8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93776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latin typeface="Century Gothic" panose="020B0502020202020204" pitchFamily="34" charset="0"/>
                          <a:ea typeface="Calibri" pitchFamily="34" charset="-122"/>
                          <a:cs typeface="Calibri" pitchFamily="34" charset="-120"/>
                        </a:rPr>
                        <a:t>Claimant files suit after § 913 rejection notice</a:t>
                      </a:r>
                      <a:endParaRPr lang="en-US" sz="1400" dirty="0">
                        <a:latin typeface="Century Gothic" panose="020B0502020202020204" pitchFamily="34" charset="0"/>
                        <a:ea typeface="Calibri" charset="0"/>
                        <a:cs typeface="Calibri" charset="0"/>
                      </a:endParaRPr>
                    </a:p>
                  </a:txBody>
                  <a:tcPr marL="50800" marR="50800" marT="25400" marB="25400" anchor="ctr">
                    <a:lnL w="6350" cap="flat" cmpd="sng" algn="ctr">
                      <a:solidFill>
                        <a:srgbClr val="D0D8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0D8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0D8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0D8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400" b="1" dirty="0">
                          <a:solidFill>
                            <a:srgbClr val="C0392B"/>
                          </a:solidFill>
                          <a:latin typeface="Century Gothic" panose="020B0502020202020204" pitchFamily="34" charset="0"/>
                          <a:ea typeface="Calibri" pitchFamily="34" charset="-122"/>
                          <a:cs typeface="Calibri" pitchFamily="34" charset="-120"/>
                        </a:rPr>
                        <a:t>6 months from date of notice (§ 945.6(a)(1))</a:t>
                      </a:r>
                      <a:endParaRPr lang="en-US" sz="1400" dirty="0">
                        <a:latin typeface="Century Gothic" panose="020B0502020202020204" pitchFamily="34" charset="0"/>
                        <a:ea typeface="Calibri" charset="0"/>
                        <a:cs typeface="Calibri" charset="0"/>
                      </a:endParaRPr>
                    </a:p>
                  </a:txBody>
                  <a:tcPr marL="50800" marR="50800" marT="25400" marB="25400" anchor="ctr">
                    <a:lnL w="6350" cap="flat" cmpd="sng" algn="ctr">
                      <a:solidFill>
                        <a:srgbClr val="D0D8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0D8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0D8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0D8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93776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latin typeface="Century Gothic" panose="020B0502020202020204" pitchFamily="34" charset="0"/>
                          <a:ea typeface="Calibri" pitchFamily="34" charset="-122"/>
                          <a:cs typeface="Calibri" pitchFamily="34" charset="-120"/>
                        </a:rPr>
                        <a:t>Claimant files suit — no § 913 rejection notice given</a:t>
                      </a:r>
                      <a:endParaRPr lang="en-US" sz="1400" dirty="0">
                        <a:latin typeface="Century Gothic" panose="020B0502020202020204" pitchFamily="34" charset="0"/>
                        <a:ea typeface="Calibri" charset="0"/>
                        <a:cs typeface="Calibri" charset="0"/>
                      </a:endParaRPr>
                    </a:p>
                  </a:txBody>
                  <a:tcPr marL="50800" marR="50800" marT="25400" marB="25400" anchor="ctr">
                    <a:lnL w="6350" cap="flat" cmpd="sng" algn="ctr">
                      <a:solidFill>
                        <a:srgbClr val="D0D8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0D8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0D8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0D8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400" b="1" dirty="0">
                          <a:solidFill>
                            <a:srgbClr val="1A5276"/>
                          </a:solidFill>
                          <a:latin typeface="Century Gothic" panose="020B0502020202020204" pitchFamily="34" charset="0"/>
                          <a:ea typeface="Calibri" pitchFamily="34" charset="-122"/>
                          <a:cs typeface="Calibri" pitchFamily="34" charset="-120"/>
                        </a:rPr>
                        <a:t>2 years from accrual (§ 945.6(a)(2))</a:t>
                      </a:r>
                      <a:endParaRPr lang="en-US" sz="1400" dirty="0">
                        <a:latin typeface="Century Gothic" panose="020B0502020202020204" pitchFamily="34" charset="0"/>
                        <a:ea typeface="Calibri" charset="0"/>
                        <a:cs typeface="Calibri" charset="0"/>
                      </a:endParaRPr>
                    </a:p>
                  </a:txBody>
                  <a:tcPr marL="50800" marR="50800" marT="25400" marB="25400" anchor="ctr">
                    <a:lnL w="6350" cap="flat" cmpd="sng" algn="ctr">
                      <a:solidFill>
                        <a:srgbClr val="D0D8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0D8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0D8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0D8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93776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latin typeface="Century Gothic" panose="020B0502020202020204" pitchFamily="34" charset="0"/>
                          <a:ea typeface="Calibri" pitchFamily="34" charset="-122"/>
                          <a:cs typeface="Calibri" pitchFamily="34" charset="-120"/>
                        </a:rPr>
                        <a:t>Claimant files suit after court grants late claim petition</a:t>
                      </a:r>
                      <a:endParaRPr lang="en-US" sz="1400" dirty="0">
                        <a:latin typeface="Century Gothic" panose="020B0502020202020204" pitchFamily="34" charset="0"/>
                        <a:ea typeface="Calibri" charset="0"/>
                        <a:cs typeface="Calibri" charset="0"/>
                      </a:endParaRPr>
                    </a:p>
                  </a:txBody>
                  <a:tcPr marL="50800" marR="50800" marT="25400" marB="25400" anchor="ctr">
                    <a:lnL w="6350" cap="flat" cmpd="sng" algn="ctr">
                      <a:solidFill>
                        <a:srgbClr val="D0D8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0D8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0D8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0D8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latin typeface="Century Gothic" panose="020B0502020202020204" pitchFamily="34" charset="0"/>
                          <a:ea typeface="Calibri" pitchFamily="34" charset="-122"/>
                          <a:cs typeface="Calibri" pitchFamily="34" charset="-120"/>
                        </a:rPr>
                        <a:t>30 days after court order (§ 946.6(f))</a:t>
                      </a:r>
                      <a:endParaRPr lang="en-US" sz="1400" dirty="0">
                        <a:latin typeface="Century Gothic" panose="020B0502020202020204" pitchFamily="34" charset="0"/>
                        <a:ea typeface="Calibri" charset="0"/>
                        <a:cs typeface="Calibri" charset="0"/>
                      </a:endParaRPr>
                    </a:p>
                  </a:txBody>
                  <a:tcPr marL="50800" marR="50800" marT="25400" marB="25400" anchor="ctr">
                    <a:lnL w="6350" cap="flat" cmpd="sng" algn="ctr">
                      <a:solidFill>
                        <a:srgbClr val="D0D8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0D8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0D8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0D8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4F6F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" name="Shape 1"/>
          <p:cNvSpPr/>
          <p:nvPr/>
        </p:nvSpPr>
        <p:spPr>
          <a:xfrm>
            <a:off x="0" y="0"/>
            <a:ext cx="12192000" cy="1005840"/>
          </a:xfrm>
          <a:prstGeom prst="rect">
            <a:avLst/>
          </a:prstGeom>
          <a:solidFill>
            <a:srgbClr val="31729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Shape 2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solidFill>
            <a:srgbClr val="FFC22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5" name="Text 3"/>
          <p:cNvSpPr/>
          <p:nvPr/>
        </p:nvSpPr>
        <p:spPr>
          <a:xfrm>
            <a:off x="502920" y="164592"/>
            <a:ext cx="1051560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FFFFFF"/>
                </a:solidFill>
                <a:latin typeface="Century Gothic" panose="020B0502020202020204" pitchFamily="34" charset="0"/>
                <a:ea typeface="Cambria" pitchFamily="34" charset="-122"/>
                <a:cs typeface="Cambria" pitchFamily="34" charset="-120"/>
              </a:rPr>
              <a:t>Master Checklist — At a Glance</a:t>
            </a:r>
            <a:endParaRPr lang="en-US" sz="2800" dirty="0"/>
          </a:p>
        </p:txBody>
      </p:sp>
      <p:sp>
        <p:nvSpPr>
          <p:cNvPr id="6" name="Shape 4"/>
          <p:cNvSpPr/>
          <p:nvPr/>
        </p:nvSpPr>
        <p:spPr>
          <a:xfrm>
            <a:off x="457200" y="1143000"/>
            <a:ext cx="3657600" cy="2651760"/>
          </a:xfrm>
          <a:prstGeom prst="rect">
            <a:avLst/>
          </a:prstGeom>
          <a:solidFill>
            <a:srgbClr val="FFFFFF"/>
          </a:solidFill>
          <a:ln/>
          <a:effectLst>
            <a:outerShdw blurRad="101600" dist="38100" dir="2700000" algn="bl" rotWithShape="0">
              <a:srgbClr val="C0C8D8">
                <a:alpha val="18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7" name="Shape 5"/>
          <p:cNvSpPr/>
          <p:nvPr/>
        </p:nvSpPr>
        <p:spPr>
          <a:xfrm>
            <a:off x="548640" y="1234440"/>
            <a:ext cx="457200" cy="457200"/>
          </a:xfrm>
          <a:prstGeom prst="ellipse">
            <a:avLst/>
          </a:prstGeom>
          <a:solidFill>
            <a:srgbClr val="31729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8" name="Text 6"/>
          <p:cNvSpPr/>
          <p:nvPr/>
        </p:nvSpPr>
        <p:spPr>
          <a:xfrm>
            <a:off x="548640" y="1234440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1600" dirty="0"/>
          </a:p>
        </p:txBody>
      </p:sp>
      <p:sp>
        <p:nvSpPr>
          <p:cNvPr id="9" name="Text 7"/>
          <p:cNvSpPr/>
          <p:nvPr/>
        </p:nvSpPr>
        <p:spPr>
          <a:xfrm>
            <a:off x="1097280" y="1280160"/>
            <a:ext cx="29260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317297"/>
                </a:solidFill>
                <a:latin typeface="Century Gothic" panose="020B0502020202020204" pitchFamily="34" charset="0"/>
                <a:ea typeface="Cambria" pitchFamily="34" charset="-122"/>
                <a:cs typeface="Cambria" pitchFamily="34" charset="-120"/>
              </a:rPr>
              <a:t>Intake &amp; Sufficiency Audit</a:t>
            </a:r>
            <a:endParaRPr lang="en-US" sz="1300" dirty="0">
              <a:solidFill>
                <a:srgbClr val="317297"/>
              </a:solidFill>
            </a:endParaRPr>
          </a:p>
        </p:txBody>
      </p:sp>
      <p:sp>
        <p:nvSpPr>
          <p:cNvPr id="10" name="Shape 8"/>
          <p:cNvSpPr/>
          <p:nvPr/>
        </p:nvSpPr>
        <p:spPr>
          <a:xfrm>
            <a:off x="594360" y="1828800"/>
            <a:ext cx="182880" cy="182880"/>
          </a:xfrm>
          <a:prstGeom prst="rect">
            <a:avLst/>
          </a:prstGeom>
          <a:solidFill>
            <a:srgbClr val="FFC22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1" name="Text 9"/>
          <p:cNvSpPr/>
          <p:nvPr/>
        </p:nvSpPr>
        <p:spPr>
          <a:xfrm>
            <a:off x="868680" y="1783080"/>
            <a:ext cx="315468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150" dirty="0">
                <a:solidFill>
                  <a:srgbClr val="333333"/>
                </a:solidFill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Track date of presentation; verify delivery method (§ 915)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94360" y="2441448"/>
            <a:ext cx="182880" cy="182880"/>
          </a:xfrm>
          <a:prstGeom prst="rect">
            <a:avLst/>
          </a:prstGeom>
          <a:solidFill>
            <a:srgbClr val="FFC22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3" name="Text 11"/>
          <p:cNvSpPr/>
          <p:nvPr/>
        </p:nvSpPr>
        <p:spPr>
          <a:xfrm>
            <a:off x="868680" y="2395728"/>
            <a:ext cx="315468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150" dirty="0">
                <a:solidFill>
                  <a:srgbClr val="333333"/>
                </a:solidFill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Audit timeliness: 6 months (injury/death) or 1 year (other)</a:t>
            </a:r>
            <a:endParaRPr lang="en-US" sz="1150" dirty="0"/>
          </a:p>
        </p:txBody>
      </p:sp>
      <p:sp>
        <p:nvSpPr>
          <p:cNvPr id="14" name="Shape 12"/>
          <p:cNvSpPr/>
          <p:nvPr/>
        </p:nvSpPr>
        <p:spPr>
          <a:xfrm>
            <a:off x="594360" y="3054096"/>
            <a:ext cx="182880" cy="182880"/>
          </a:xfrm>
          <a:prstGeom prst="rect">
            <a:avLst/>
          </a:prstGeom>
          <a:solidFill>
            <a:srgbClr val="FFC22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5" name="Text 13"/>
          <p:cNvSpPr/>
          <p:nvPr/>
        </p:nvSpPr>
        <p:spPr>
          <a:xfrm>
            <a:off x="868680" y="3008376"/>
            <a:ext cx="315468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150" dirty="0">
                <a:solidFill>
                  <a:srgbClr val="333333"/>
                </a:solidFill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Check facial sufficiency: all § 910 elements present?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4343400" y="1143000"/>
            <a:ext cx="3657600" cy="2651760"/>
          </a:xfrm>
          <a:prstGeom prst="rect">
            <a:avLst/>
          </a:prstGeom>
          <a:solidFill>
            <a:srgbClr val="FFFFFF"/>
          </a:solidFill>
          <a:ln/>
          <a:effectLst>
            <a:outerShdw blurRad="101600" dist="38100" dir="2700000" algn="bl" rotWithShape="0">
              <a:srgbClr val="C0C8D8">
                <a:alpha val="18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7" name="Shape 15"/>
          <p:cNvSpPr/>
          <p:nvPr/>
        </p:nvSpPr>
        <p:spPr>
          <a:xfrm>
            <a:off x="4434840" y="1234440"/>
            <a:ext cx="457200" cy="457200"/>
          </a:xfrm>
          <a:prstGeom prst="ellipse">
            <a:avLst/>
          </a:prstGeom>
          <a:solidFill>
            <a:srgbClr val="31729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8" name="Text 16"/>
          <p:cNvSpPr/>
          <p:nvPr/>
        </p:nvSpPr>
        <p:spPr>
          <a:xfrm>
            <a:off x="4434840" y="1234440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1600" dirty="0"/>
          </a:p>
        </p:txBody>
      </p:sp>
      <p:sp>
        <p:nvSpPr>
          <p:cNvPr id="19" name="Text 17"/>
          <p:cNvSpPr/>
          <p:nvPr/>
        </p:nvSpPr>
        <p:spPr>
          <a:xfrm>
            <a:off x="4983480" y="1280160"/>
            <a:ext cx="29260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317297"/>
                </a:solidFill>
                <a:latin typeface="Century Gothic" panose="020B0502020202020204" pitchFamily="34" charset="0"/>
                <a:ea typeface="Cambria" pitchFamily="34" charset="-122"/>
                <a:cs typeface="Cambria" pitchFamily="34" charset="-120"/>
              </a:rPr>
              <a:t>Notices &amp; Defect Handling</a:t>
            </a:r>
            <a:endParaRPr lang="en-US" sz="1300" dirty="0">
              <a:solidFill>
                <a:srgbClr val="317297"/>
              </a:solidFill>
            </a:endParaRPr>
          </a:p>
        </p:txBody>
      </p:sp>
      <p:sp>
        <p:nvSpPr>
          <p:cNvPr id="20" name="Shape 18"/>
          <p:cNvSpPr/>
          <p:nvPr/>
        </p:nvSpPr>
        <p:spPr>
          <a:xfrm>
            <a:off x="4480560" y="1828800"/>
            <a:ext cx="182880" cy="182880"/>
          </a:xfrm>
          <a:prstGeom prst="rect">
            <a:avLst/>
          </a:prstGeom>
          <a:solidFill>
            <a:srgbClr val="FFC22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1" name="Text 19"/>
          <p:cNvSpPr/>
          <p:nvPr/>
        </p:nvSpPr>
        <p:spPr>
          <a:xfrm>
            <a:off x="4754880" y="1783080"/>
            <a:ext cx="315468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150" dirty="0">
                <a:solidFill>
                  <a:srgbClr val="333333"/>
                </a:solidFill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Notice of Insufficiency within 20 days (§ 910.8)</a:t>
            </a:r>
            <a:endParaRPr lang="en-US" sz="1150" dirty="0"/>
          </a:p>
        </p:txBody>
      </p:sp>
      <p:sp>
        <p:nvSpPr>
          <p:cNvPr id="22" name="Shape 20"/>
          <p:cNvSpPr/>
          <p:nvPr/>
        </p:nvSpPr>
        <p:spPr>
          <a:xfrm>
            <a:off x="4480560" y="2441448"/>
            <a:ext cx="182880" cy="182880"/>
          </a:xfrm>
          <a:prstGeom prst="rect">
            <a:avLst/>
          </a:prstGeom>
          <a:solidFill>
            <a:srgbClr val="FFC22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3" name="Text 21"/>
          <p:cNvSpPr/>
          <p:nvPr/>
        </p:nvSpPr>
        <p:spPr>
          <a:xfrm>
            <a:off x="4754880" y="2395728"/>
            <a:ext cx="315468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150" dirty="0">
                <a:solidFill>
                  <a:srgbClr val="333333"/>
                </a:solidFill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Return untimely claim within 45 days (§ 911.3)</a:t>
            </a:r>
            <a:endParaRPr lang="en-US" sz="1150" dirty="0"/>
          </a:p>
        </p:txBody>
      </p:sp>
      <p:sp>
        <p:nvSpPr>
          <p:cNvPr id="24" name="Shape 22"/>
          <p:cNvSpPr/>
          <p:nvPr/>
        </p:nvSpPr>
        <p:spPr>
          <a:xfrm>
            <a:off x="4480560" y="3054096"/>
            <a:ext cx="182880" cy="182880"/>
          </a:xfrm>
          <a:prstGeom prst="rect">
            <a:avLst/>
          </a:prstGeom>
          <a:solidFill>
            <a:srgbClr val="FFC22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5" name="Text 23"/>
          <p:cNvSpPr/>
          <p:nvPr/>
        </p:nvSpPr>
        <p:spPr>
          <a:xfrm>
            <a:off x="4754880" y="3008376"/>
            <a:ext cx="315468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150" dirty="0">
                <a:solidFill>
                  <a:srgbClr val="333333"/>
                </a:solidFill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Late claim application: 45 days to act on it (§ 911.6)</a:t>
            </a:r>
            <a:endParaRPr lang="en-US" sz="1150" dirty="0"/>
          </a:p>
        </p:txBody>
      </p:sp>
      <p:sp>
        <p:nvSpPr>
          <p:cNvPr id="26" name="Shape 24"/>
          <p:cNvSpPr/>
          <p:nvPr/>
        </p:nvSpPr>
        <p:spPr>
          <a:xfrm>
            <a:off x="8229600" y="1143000"/>
            <a:ext cx="3657600" cy="2651760"/>
          </a:xfrm>
          <a:prstGeom prst="rect">
            <a:avLst/>
          </a:prstGeom>
          <a:solidFill>
            <a:srgbClr val="FFFFFF"/>
          </a:solidFill>
          <a:ln/>
          <a:effectLst>
            <a:outerShdw blurRad="101600" dist="38100" dir="2700000" algn="bl" rotWithShape="0">
              <a:srgbClr val="C0C8D8">
                <a:alpha val="18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27" name="Shape 25"/>
          <p:cNvSpPr/>
          <p:nvPr/>
        </p:nvSpPr>
        <p:spPr>
          <a:xfrm>
            <a:off x="8321040" y="1234440"/>
            <a:ext cx="457200" cy="457200"/>
          </a:xfrm>
          <a:prstGeom prst="ellipse">
            <a:avLst/>
          </a:prstGeom>
          <a:solidFill>
            <a:srgbClr val="31729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8" name="Text 26"/>
          <p:cNvSpPr/>
          <p:nvPr/>
        </p:nvSpPr>
        <p:spPr>
          <a:xfrm>
            <a:off x="8321040" y="1234440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1600" dirty="0"/>
          </a:p>
        </p:txBody>
      </p:sp>
      <p:sp>
        <p:nvSpPr>
          <p:cNvPr id="29" name="Text 27"/>
          <p:cNvSpPr/>
          <p:nvPr/>
        </p:nvSpPr>
        <p:spPr>
          <a:xfrm>
            <a:off x="8869680" y="1280160"/>
            <a:ext cx="29260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317297"/>
                </a:solidFill>
                <a:latin typeface="Century Gothic" panose="020B0502020202020204" pitchFamily="34" charset="0"/>
                <a:ea typeface="Cambria" pitchFamily="34" charset="-122"/>
                <a:cs typeface="Cambria" pitchFamily="34" charset="-120"/>
              </a:rPr>
              <a:t>Evaluation &amp; Evidence</a:t>
            </a:r>
            <a:endParaRPr lang="en-US" sz="1300" dirty="0">
              <a:solidFill>
                <a:srgbClr val="317297"/>
              </a:solidFill>
            </a:endParaRPr>
          </a:p>
        </p:txBody>
      </p:sp>
      <p:sp>
        <p:nvSpPr>
          <p:cNvPr id="30" name="Shape 28"/>
          <p:cNvSpPr/>
          <p:nvPr/>
        </p:nvSpPr>
        <p:spPr>
          <a:xfrm>
            <a:off x="8366760" y="1828800"/>
            <a:ext cx="182880" cy="182880"/>
          </a:xfrm>
          <a:prstGeom prst="rect">
            <a:avLst/>
          </a:prstGeom>
          <a:solidFill>
            <a:srgbClr val="FFC22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1" name="Text 29"/>
          <p:cNvSpPr/>
          <p:nvPr/>
        </p:nvSpPr>
        <p:spPr>
          <a:xfrm>
            <a:off x="8641080" y="1783080"/>
            <a:ext cx="315468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150" dirty="0">
                <a:solidFill>
                  <a:srgbClr val="333333"/>
                </a:solidFill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Issue litigation hold immediately to all departments</a:t>
            </a:r>
            <a:endParaRPr lang="en-US" sz="1150" dirty="0"/>
          </a:p>
        </p:txBody>
      </p:sp>
      <p:sp>
        <p:nvSpPr>
          <p:cNvPr id="32" name="Shape 30"/>
          <p:cNvSpPr/>
          <p:nvPr/>
        </p:nvSpPr>
        <p:spPr>
          <a:xfrm>
            <a:off x="8366760" y="2441448"/>
            <a:ext cx="182880" cy="182880"/>
          </a:xfrm>
          <a:prstGeom prst="rect">
            <a:avLst/>
          </a:prstGeom>
          <a:solidFill>
            <a:srgbClr val="FFC22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3" name="Text 31"/>
          <p:cNvSpPr/>
          <p:nvPr/>
        </p:nvSpPr>
        <p:spPr>
          <a:xfrm>
            <a:off x="8641080" y="2395728"/>
            <a:ext cx="315468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150" dirty="0">
                <a:solidFill>
                  <a:srgbClr val="333333"/>
                </a:solidFill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Route to relevant dept with 14-day return deadline</a:t>
            </a:r>
            <a:endParaRPr lang="en-US" sz="1150" dirty="0"/>
          </a:p>
        </p:txBody>
      </p:sp>
      <p:sp>
        <p:nvSpPr>
          <p:cNvPr id="34" name="Shape 32"/>
          <p:cNvSpPr/>
          <p:nvPr/>
        </p:nvSpPr>
        <p:spPr>
          <a:xfrm>
            <a:off x="8366760" y="3054096"/>
            <a:ext cx="182880" cy="182880"/>
          </a:xfrm>
          <a:prstGeom prst="rect">
            <a:avLst/>
          </a:prstGeom>
          <a:solidFill>
            <a:srgbClr val="FFC22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5" name="Text 33"/>
          <p:cNvSpPr/>
          <p:nvPr/>
        </p:nvSpPr>
        <p:spPr>
          <a:xfrm>
            <a:off x="8641080" y="3008376"/>
            <a:ext cx="315468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150" dirty="0">
                <a:solidFill>
                  <a:srgbClr val="333333"/>
                </a:solidFill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Pull BWC footage, repair logs, CAD records as needed</a:t>
            </a:r>
            <a:endParaRPr lang="en-US" sz="1150" dirty="0"/>
          </a:p>
        </p:txBody>
      </p:sp>
      <p:sp>
        <p:nvSpPr>
          <p:cNvPr id="36" name="Shape 34"/>
          <p:cNvSpPr/>
          <p:nvPr/>
        </p:nvSpPr>
        <p:spPr>
          <a:xfrm>
            <a:off x="457200" y="3977640"/>
            <a:ext cx="3657600" cy="2651760"/>
          </a:xfrm>
          <a:prstGeom prst="rect">
            <a:avLst/>
          </a:prstGeom>
          <a:solidFill>
            <a:srgbClr val="FFFFFF"/>
          </a:solidFill>
          <a:ln/>
          <a:effectLst>
            <a:outerShdw blurRad="101600" dist="38100" dir="2700000" algn="bl" rotWithShape="0">
              <a:srgbClr val="C0C8D8">
                <a:alpha val="18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37" name="Shape 35"/>
          <p:cNvSpPr/>
          <p:nvPr/>
        </p:nvSpPr>
        <p:spPr>
          <a:xfrm>
            <a:off x="548640" y="4069080"/>
            <a:ext cx="457200" cy="457200"/>
          </a:xfrm>
          <a:prstGeom prst="ellipse">
            <a:avLst/>
          </a:prstGeom>
          <a:solidFill>
            <a:srgbClr val="31729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8" name="Text 36"/>
          <p:cNvSpPr/>
          <p:nvPr/>
        </p:nvSpPr>
        <p:spPr>
          <a:xfrm>
            <a:off x="548640" y="4069080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1600" dirty="0"/>
          </a:p>
        </p:txBody>
      </p:sp>
      <p:sp>
        <p:nvSpPr>
          <p:cNvPr id="39" name="Text 37"/>
          <p:cNvSpPr/>
          <p:nvPr/>
        </p:nvSpPr>
        <p:spPr>
          <a:xfrm>
            <a:off x="1097280" y="4114800"/>
            <a:ext cx="29260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317297"/>
                </a:solidFill>
                <a:latin typeface="Century Gothic" panose="020B0502020202020204" pitchFamily="34" charset="0"/>
                <a:ea typeface="Cambria" pitchFamily="34" charset="-122"/>
                <a:cs typeface="Cambria" pitchFamily="34" charset="-120"/>
              </a:rPr>
              <a:t>Defenses &amp; Immunities</a:t>
            </a:r>
            <a:endParaRPr lang="en-US" sz="1300" dirty="0">
              <a:solidFill>
                <a:srgbClr val="317297"/>
              </a:solidFill>
            </a:endParaRPr>
          </a:p>
        </p:txBody>
      </p:sp>
      <p:sp>
        <p:nvSpPr>
          <p:cNvPr id="40" name="Shape 38"/>
          <p:cNvSpPr/>
          <p:nvPr/>
        </p:nvSpPr>
        <p:spPr>
          <a:xfrm>
            <a:off x="594360" y="4663440"/>
            <a:ext cx="182880" cy="182880"/>
          </a:xfrm>
          <a:prstGeom prst="rect">
            <a:avLst/>
          </a:prstGeom>
          <a:solidFill>
            <a:srgbClr val="FFC22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1" name="Text 39"/>
          <p:cNvSpPr/>
          <p:nvPr/>
        </p:nvSpPr>
        <p:spPr>
          <a:xfrm>
            <a:off x="868680" y="4617720"/>
            <a:ext cx="315468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150" dirty="0">
                <a:solidFill>
                  <a:srgbClr val="333333"/>
                </a:solidFill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Dangerous condition: all 6 § 835 elements + notice</a:t>
            </a:r>
            <a:endParaRPr lang="en-US" sz="1150" dirty="0"/>
          </a:p>
        </p:txBody>
      </p:sp>
      <p:sp>
        <p:nvSpPr>
          <p:cNvPr id="42" name="Shape 40"/>
          <p:cNvSpPr/>
          <p:nvPr/>
        </p:nvSpPr>
        <p:spPr>
          <a:xfrm>
            <a:off x="594360" y="5276088"/>
            <a:ext cx="182880" cy="182880"/>
          </a:xfrm>
          <a:prstGeom prst="rect">
            <a:avLst/>
          </a:prstGeom>
          <a:solidFill>
            <a:srgbClr val="FFC22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3" name="Text 41"/>
          <p:cNvSpPr/>
          <p:nvPr/>
        </p:nvSpPr>
        <p:spPr>
          <a:xfrm>
            <a:off x="868680" y="5230368"/>
            <a:ext cx="315468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150" dirty="0">
                <a:solidFill>
                  <a:srgbClr val="333333"/>
                </a:solidFill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Design immunity (§ 830.6), Trail immunity (§ 831.4)</a:t>
            </a:r>
            <a:endParaRPr lang="en-US" sz="1150" dirty="0"/>
          </a:p>
        </p:txBody>
      </p:sp>
      <p:sp>
        <p:nvSpPr>
          <p:cNvPr id="44" name="Shape 42"/>
          <p:cNvSpPr/>
          <p:nvPr/>
        </p:nvSpPr>
        <p:spPr>
          <a:xfrm>
            <a:off x="594360" y="5888736"/>
            <a:ext cx="182880" cy="182880"/>
          </a:xfrm>
          <a:prstGeom prst="rect">
            <a:avLst/>
          </a:prstGeom>
          <a:solidFill>
            <a:srgbClr val="FFC22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5" name="Text 43"/>
          <p:cNvSpPr/>
          <p:nvPr/>
        </p:nvSpPr>
        <p:spPr>
          <a:xfrm>
            <a:off x="868680" y="5843016"/>
            <a:ext cx="315468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150" dirty="0">
                <a:solidFill>
                  <a:srgbClr val="333333"/>
                </a:solidFill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Police: pursuit policy (§ 17004.7), discretionary acts (§ 820.2)</a:t>
            </a:r>
            <a:endParaRPr lang="en-US" sz="1150" dirty="0"/>
          </a:p>
        </p:txBody>
      </p:sp>
      <p:sp>
        <p:nvSpPr>
          <p:cNvPr id="46" name="Shape 44"/>
          <p:cNvSpPr/>
          <p:nvPr/>
        </p:nvSpPr>
        <p:spPr>
          <a:xfrm>
            <a:off x="4343400" y="3977640"/>
            <a:ext cx="3657600" cy="2651760"/>
          </a:xfrm>
          <a:prstGeom prst="rect">
            <a:avLst/>
          </a:prstGeom>
          <a:solidFill>
            <a:srgbClr val="FFFFFF"/>
          </a:solidFill>
          <a:ln/>
          <a:effectLst>
            <a:outerShdw blurRad="101600" dist="38100" dir="2700000" algn="bl" rotWithShape="0">
              <a:srgbClr val="C0C8D8">
                <a:alpha val="18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47" name="Shape 45"/>
          <p:cNvSpPr/>
          <p:nvPr/>
        </p:nvSpPr>
        <p:spPr>
          <a:xfrm>
            <a:off x="4434840" y="4069080"/>
            <a:ext cx="457200" cy="457200"/>
          </a:xfrm>
          <a:prstGeom prst="ellipse">
            <a:avLst/>
          </a:prstGeom>
          <a:solidFill>
            <a:srgbClr val="31729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8" name="Text 46"/>
          <p:cNvSpPr/>
          <p:nvPr/>
        </p:nvSpPr>
        <p:spPr>
          <a:xfrm>
            <a:off x="4434840" y="4069080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5</a:t>
            </a:r>
            <a:endParaRPr lang="en-US" sz="1600" dirty="0"/>
          </a:p>
        </p:txBody>
      </p:sp>
      <p:sp>
        <p:nvSpPr>
          <p:cNvPr id="49" name="Text 47"/>
          <p:cNvSpPr/>
          <p:nvPr/>
        </p:nvSpPr>
        <p:spPr>
          <a:xfrm>
            <a:off x="4983480" y="4114800"/>
            <a:ext cx="29260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317297"/>
                </a:solidFill>
                <a:latin typeface="Century Gothic" panose="020B0502020202020204" pitchFamily="34" charset="0"/>
                <a:ea typeface="Cambria" pitchFamily="34" charset="-122"/>
                <a:cs typeface="Cambria" pitchFamily="34" charset="-120"/>
              </a:rPr>
              <a:t>Claim Disposition</a:t>
            </a:r>
            <a:endParaRPr lang="en-US" sz="1300" dirty="0">
              <a:solidFill>
                <a:srgbClr val="317297"/>
              </a:solidFill>
            </a:endParaRPr>
          </a:p>
        </p:txBody>
      </p:sp>
      <p:sp>
        <p:nvSpPr>
          <p:cNvPr id="50" name="Shape 48"/>
          <p:cNvSpPr/>
          <p:nvPr/>
        </p:nvSpPr>
        <p:spPr>
          <a:xfrm>
            <a:off x="4480560" y="4663440"/>
            <a:ext cx="182880" cy="182880"/>
          </a:xfrm>
          <a:prstGeom prst="rect">
            <a:avLst/>
          </a:prstGeom>
          <a:solidFill>
            <a:srgbClr val="FFC22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51" name="Text 49"/>
          <p:cNvSpPr/>
          <p:nvPr/>
        </p:nvSpPr>
        <p:spPr>
          <a:xfrm>
            <a:off x="4754880" y="4617720"/>
            <a:ext cx="315468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150" dirty="0">
                <a:solidFill>
                  <a:srgbClr val="333333"/>
                </a:solidFill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Formal rejection: use § 913(b) statutory language</a:t>
            </a:r>
            <a:endParaRPr lang="en-US" sz="1150" dirty="0"/>
          </a:p>
        </p:txBody>
      </p:sp>
      <p:sp>
        <p:nvSpPr>
          <p:cNvPr id="52" name="Shape 50"/>
          <p:cNvSpPr/>
          <p:nvPr/>
        </p:nvSpPr>
        <p:spPr>
          <a:xfrm>
            <a:off x="4480560" y="5276088"/>
            <a:ext cx="182880" cy="182880"/>
          </a:xfrm>
          <a:prstGeom prst="rect">
            <a:avLst/>
          </a:prstGeom>
          <a:solidFill>
            <a:srgbClr val="FFC22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53" name="Text 51"/>
          <p:cNvSpPr/>
          <p:nvPr/>
        </p:nvSpPr>
        <p:spPr>
          <a:xfrm>
            <a:off x="4754880" y="5230368"/>
            <a:ext cx="315468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150" dirty="0">
                <a:solidFill>
                  <a:srgbClr val="333333"/>
                </a:solidFill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Attach executed Proof of Service by Mail</a:t>
            </a:r>
            <a:endParaRPr lang="en-US" sz="1150" dirty="0"/>
          </a:p>
        </p:txBody>
      </p:sp>
      <p:sp>
        <p:nvSpPr>
          <p:cNvPr id="54" name="Shape 52"/>
          <p:cNvSpPr/>
          <p:nvPr/>
        </p:nvSpPr>
        <p:spPr>
          <a:xfrm>
            <a:off x="4480560" y="5888736"/>
            <a:ext cx="182880" cy="182880"/>
          </a:xfrm>
          <a:prstGeom prst="rect">
            <a:avLst/>
          </a:prstGeom>
          <a:solidFill>
            <a:srgbClr val="FFC22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55" name="Text 53"/>
          <p:cNvSpPr/>
          <p:nvPr/>
        </p:nvSpPr>
        <p:spPr>
          <a:xfrm>
            <a:off x="4754880" y="5843016"/>
            <a:ext cx="315468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150" dirty="0">
                <a:solidFill>
                  <a:srgbClr val="333333"/>
                </a:solidFill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Calendar the resulting 6-month or 2-year suit deadline</a:t>
            </a:r>
            <a:endParaRPr lang="en-US" sz="1150" dirty="0"/>
          </a:p>
        </p:txBody>
      </p:sp>
      <p:sp>
        <p:nvSpPr>
          <p:cNvPr id="56" name="Shape 54"/>
          <p:cNvSpPr/>
          <p:nvPr/>
        </p:nvSpPr>
        <p:spPr>
          <a:xfrm>
            <a:off x="8229600" y="3977640"/>
            <a:ext cx="3657600" cy="2651760"/>
          </a:xfrm>
          <a:prstGeom prst="rect">
            <a:avLst/>
          </a:prstGeom>
          <a:solidFill>
            <a:srgbClr val="FFFFFF"/>
          </a:solidFill>
          <a:ln/>
          <a:effectLst>
            <a:outerShdw blurRad="101600" dist="38100" dir="2700000" algn="bl" rotWithShape="0">
              <a:srgbClr val="C0C8D8">
                <a:alpha val="18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57" name="Shape 55"/>
          <p:cNvSpPr/>
          <p:nvPr/>
        </p:nvSpPr>
        <p:spPr>
          <a:xfrm>
            <a:off x="8321040" y="4069080"/>
            <a:ext cx="457200" cy="457200"/>
          </a:xfrm>
          <a:prstGeom prst="ellipse">
            <a:avLst/>
          </a:prstGeom>
          <a:solidFill>
            <a:srgbClr val="31729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58" name="Text 56"/>
          <p:cNvSpPr/>
          <p:nvPr/>
        </p:nvSpPr>
        <p:spPr>
          <a:xfrm>
            <a:off x="8321040" y="4069080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6</a:t>
            </a:r>
            <a:endParaRPr lang="en-US" sz="1600" dirty="0"/>
          </a:p>
        </p:txBody>
      </p:sp>
      <p:sp>
        <p:nvSpPr>
          <p:cNvPr id="59" name="Text 57"/>
          <p:cNvSpPr/>
          <p:nvPr/>
        </p:nvSpPr>
        <p:spPr>
          <a:xfrm>
            <a:off x="8869680" y="4114800"/>
            <a:ext cx="29260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317297"/>
                </a:solidFill>
                <a:latin typeface="Century Gothic" panose="020B0502020202020204" pitchFamily="34" charset="0"/>
                <a:ea typeface="Cambria" pitchFamily="34" charset="-122"/>
                <a:cs typeface="Cambria" pitchFamily="34" charset="-120"/>
              </a:rPr>
              <a:t>Post-Claim Litigation Tracking</a:t>
            </a:r>
            <a:endParaRPr lang="en-US" sz="1300" dirty="0">
              <a:solidFill>
                <a:srgbClr val="317297"/>
              </a:solidFill>
            </a:endParaRPr>
          </a:p>
        </p:txBody>
      </p:sp>
      <p:sp>
        <p:nvSpPr>
          <p:cNvPr id="60" name="Shape 58"/>
          <p:cNvSpPr/>
          <p:nvPr/>
        </p:nvSpPr>
        <p:spPr>
          <a:xfrm>
            <a:off x="8366760" y="4663440"/>
            <a:ext cx="182880" cy="182880"/>
          </a:xfrm>
          <a:prstGeom prst="rect">
            <a:avLst/>
          </a:prstGeom>
          <a:solidFill>
            <a:srgbClr val="FFC22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61" name="Text 59"/>
          <p:cNvSpPr/>
          <p:nvPr/>
        </p:nvSpPr>
        <p:spPr>
          <a:xfrm>
            <a:off x="8641080" y="4617720"/>
            <a:ext cx="315468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150" dirty="0">
                <a:solidFill>
                  <a:srgbClr val="333333"/>
                </a:solidFill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Verify valid claim was presented before suit filed (§ 945.4)</a:t>
            </a:r>
            <a:endParaRPr lang="en-US" sz="1150" dirty="0"/>
          </a:p>
        </p:txBody>
      </p:sp>
      <p:sp>
        <p:nvSpPr>
          <p:cNvPr id="62" name="Shape 60"/>
          <p:cNvSpPr/>
          <p:nvPr/>
        </p:nvSpPr>
        <p:spPr>
          <a:xfrm>
            <a:off x="8366760" y="5276088"/>
            <a:ext cx="182880" cy="182880"/>
          </a:xfrm>
          <a:prstGeom prst="rect">
            <a:avLst/>
          </a:prstGeom>
          <a:solidFill>
            <a:srgbClr val="FFC22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63" name="Text 61"/>
          <p:cNvSpPr/>
          <p:nvPr/>
        </p:nvSpPr>
        <p:spPr>
          <a:xfrm>
            <a:off x="8641080" y="5230368"/>
            <a:ext cx="315468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150" dirty="0">
                <a:solidFill>
                  <a:srgbClr val="333333"/>
                </a:solidFill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Check for variance: new theories in lawsuit vs. claim?</a:t>
            </a:r>
            <a:endParaRPr lang="en-US" sz="1150" dirty="0"/>
          </a:p>
        </p:txBody>
      </p:sp>
      <p:sp>
        <p:nvSpPr>
          <p:cNvPr id="64" name="Shape 62"/>
          <p:cNvSpPr/>
          <p:nvPr/>
        </p:nvSpPr>
        <p:spPr>
          <a:xfrm>
            <a:off x="8366760" y="5888736"/>
            <a:ext cx="182880" cy="182880"/>
          </a:xfrm>
          <a:prstGeom prst="rect">
            <a:avLst/>
          </a:prstGeom>
          <a:solidFill>
            <a:srgbClr val="FFC22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65" name="Text 63"/>
          <p:cNvSpPr/>
          <p:nvPr/>
        </p:nvSpPr>
        <p:spPr>
          <a:xfrm>
            <a:off x="8641080" y="5843016"/>
            <a:ext cx="315468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150" dirty="0">
                <a:solidFill>
                  <a:srgbClr val="333333"/>
                </a:solidFill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Confirm suit was filed within correct limitations period</a:t>
            </a:r>
            <a:endParaRPr lang="en-US" sz="115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/>
        </p:spPr>
        <p:txBody>
          <a:bodyPr/>
          <a:lstStyle/>
          <a:p>
            <a:endParaRPr lang="en-US"/>
          </a:p>
        </p:txBody>
      </p:sp>
      <p:sp>
        <p:nvSpPr>
          <p:cNvPr id="3" name="Shape 1"/>
          <p:cNvSpPr/>
          <p:nvPr/>
        </p:nvSpPr>
        <p:spPr>
          <a:xfrm>
            <a:off x="0" y="0"/>
            <a:ext cx="320040" cy="6858000"/>
          </a:xfrm>
          <a:prstGeom prst="rect">
            <a:avLst/>
          </a:prstGeom>
          <a:solidFill>
            <a:srgbClr val="FFC22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Shape 2"/>
          <p:cNvSpPr/>
          <p:nvPr/>
        </p:nvSpPr>
        <p:spPr>
          <a:xfrm>
            <a:off x="8686800" y="-914400"/>
            <a:ext cx="4572000" cy="4572000"/>
          </a:xfrm>
          <a:prstGeom prst="ellipse">
            <a:avLst/>
          </a:prstGeom>
          <a:solidFill>
            <a:srgbClr val="FFFFFF">
              <a:alpha val="6000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5" name="Shape 3"/>
          <p:cNvSpPr/>
          <p:nvPr/>
        </p:nvSpPr>
        <p:spPr>
          <a:xfrm>
            <a:off x="9326880" y="4389120"/>
            <a:ext cx="3200400" cy="3200400"/>
          </a:xfrm>
          <a:prstGeom prst="ellipse">
            <a:avLst/>
          </a:prstGeom>
          <a:solidFill>
            <a:srgbClr val="D4A843">
              <a:alpha val="12000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6" name="Text 4"/>
          <p:cNvSpPr/>
          <p:nvPr/>
        </p:nvSpPr>
        <p:spPr>
          <a:xfrm>
            <a:off x="754380" y="288036"/>
            <a:ext cx="82296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4400" b="1" dirty="0">
                <a:solidFill>
                  <a:srgbClr val="FFC222"/>
                </a:solidFill>
                <a:latin typeface="+mj-lt"/>
                <a:ea typeface="Cambria" pitchFamily="34" charset="-122"/>
                <a:cs typeface="Cambria" pitchFamily="34" charset="-120"/>
              </a:rPr>
              <a:t>Key Takeaways</a:t>
            </a:r>
            <a:endParaRPr lang="en-US" sz="4400" dirty="0">
              <a:solidFill>
                <a:srgbClr val="FFC222"/>
              </a:solidFill>
              <a:latin typeface="+mj-lt"/>
            </a:endParaRPr>
          </a:p>
        </p:txBody>
      </p:sp>
      <p:sp>
        <p:nvSpPr>
          <p:cNvPr id="7" name="Shape 5"/>
          <p:cNvSpPr/>
          <p:nvPr/>
        </p:nvSpPr>
        <p:spPr>
          <a:xfrm>
            <a:off x="640080" y="1508760"/>
            <a:ext cx="274320" cy="274320"/>
          </a:xfrm>
          <a:prstGeom prst="ellipse">
            <a:avLst/>
          </a:prstGeom>
          <a:solidFill>
            <a:srgbClr val="FFC22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8" name="Text 6"/>
          <p:cNvSpPr/>
          <p:nvPr/>
        </p:nvSpPr>
        <p:spPr>
          <a:xfrm>
            <a:off x="1051560" y="1463040"/>
            <a:ext cx="96012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5000"/>
              </a:lnSpc>
              <a:buNone/>
            </a:pPr>
            <a:r>
              <a:rPr lang="en-US" sz="1600" b="1" dirty="0">
                <a:solidFill>
                  <a:srgbClr val="317297"/>
                </a:solidFill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The Government Claims Act is a mandatory pre-suit condition — missing the deadline or notice requirement can be fatal to the agency's defenses.</a:t>
            </a:r>
            <a:endParaRPr lang="en-US" sz="1600" b="1" dirty="0">
              <a:solidFill>
                <a:srgbClr val="317297"/>
              </a:solidFill>
            </a:endParaRPr>
          </a:p>
        </p:txBody>
      </p:sp>
      <p:sp>
        <p:nvSpPr>
          <p:cNvPr id="9" name="Shape 7"/>
          <p:cNvSpPr/>
          <p:nvPr/>
        </p:nvSpPr>
        <p:spPr>
          <a:xfrm>
            <a:off x="640080" y="2350008"/>
            <a:ext cx="274320" cy="274320"/>
          </a:xfrm>
          <a:prstGeom prst="ellipse">
            <a:avLst/>
          </a:prstGeom>
          <a:solidFill>
            <a:srgbClr val="FFC22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0" name="Text 8"/>
          <p:cNvSpPr/>
          <p:nvPr/>
        </p:nvSpPr>
        <p:spPr>
          <a:xfrm>
            <a:off x="1051560" y="2304288"/>
            <a:ext cx="96012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5000"/>
              </a:lnSpc>
              <a:buNone/>
            </a:pPr>
            <a:r>
              <a:rPr lang="en-US" sz="1600" b="1" dirty="0">
                <a:solidFill>
                  <a:srgbClr val="317297"/>
                </a:solidFill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Calendar everything: 20-day sufficiency, 45-day action, and the resulting suit deadlines.</a:t>
            </a:r>
            <a:endParaRPr lang="en-US" sz="1600" b="1" dirty="0">
              <a:solidFill>
                <a:srgbClr val="317297"/>
              </a:solidFill>
            </a:endParaRPr>
          </a:p>
        </p:txBody>
      </p:sp>
      <p:sp>
        <p:nvSpPr>
          <p:cNvPr id="11" name="Shape 9"/>
          <p:cNvSpPr/>
          <p:nvPr/>
        </p:nvSpPr>
        <p:spPr>
          <a:xfrm>
            <a:off x="640080" y="3191256"/>
            <a:ext cx="274320" cy="274320"/>
          </a:xfrm>
          <a:prstGeom prst="ellipse">
            <a:avLst/>
          </a:prstGeom>
          <a:solidFill>
            <a:srgbClr val="FFC22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2" name="Text 10"/>
          <p:cNvSpPr/>
          <p:nvPr/>
        </p:nvSpPr>
        <p:spPr>
          <a:xfrm>
            <a:off x="1051560" y="3145536"/>
            <a:ext cx="96012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5000"/>
              </a:lnSpc>
              <a:buNone/>
            </a:pPr>
            <a:r>
              <a:rPr lang="en-US" sz="1600" b="1" dirty="0">
                <a:solidFill>
                  <a:srgbClr val="317297"/>
                </a:solidFill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Treat ambiguous documents as claims. Err on the side of caution</a:t>
            </a:r>
            <a:r>
              <a:rPr lang="en-US" sz="1350" dirty="0">
                <a:solidFill>
                  <a:srgbClr val="317297"/>
                </a:solidFill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.</a:t>
            </a:r>
            <a:endParaRPr lang="en-US" sz="1350" dirty="0">
              <a:solidFill>
                <a:srgbClr val="317297"/>
              </a:solidFill>
            </a:endParaRPr>
          </a:p>
        </p:txBody>
      </p:sp>
      <p:sp>
        <p:nvSpPr>
          <p:cNvPr id="13" name="Shape 11"/>
          <p:cNvSpPr/>
          <p:nvPr/>
        </p:nvSpPr>
        <p:spPr>
          <a:xfrm>
            <a:off x="640080" y="4032504"/>
            <a:ext cx="274320" cy="274320"/>
          </a:xfrm>
          <a:prstGeom prst="ellipse">
            <a:avLst/>
          </a:prstGeom>
          <a:solidFill>
            <a:srgbClr val="FFC22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4" name="Text 12"/>
          <p:cNvSpPr/>
          <p:nvPr/>
        </p:nvSpPr>
        <p:spPr>
          <a:xfrm>
            <a:off x="1051560" y="3986784"/>
            <a:ext cx="96012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5000"/>
              </a:lnSpc>
              <a:buNone/>
            </a:pPr>
            <a:r>
              <a:rPr lang="en-US" sz="1600" b="1" dirty="0">
                <a:solidFill>
                  <a:srgbClr val="317297"/>
                </a:solidFill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Use the statutory notice language verbatim — improvising the § 913(b) warning text creates risk</a:t>
            </a:r>
            <a:r>
              <a:rPr lang="en-US" sz="1350" dirty="0">
                <a:solidFill>
                  <a:srgbClr val="317297"/>
                </a:solidFill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.</a:t>
            </a:r>
            <a:endParaRPr lang="en-US" sz="1350" dirty="0">
              <a:solidFill>
                <a:srgbClr val="317297"/>
              </a:solidFill>
            </a:endParaRPr>
          </a:p>
        </p:txBody>
      </p:sp>
      <p:sp>
        <p:nvSpPr>
          <p:cNvPr id="15" name="Shape 13"/>
          <p:cNvSpPr/>
          <p:nvPr/>
        </p:nvSpPr>
        <p:spPr>
          <a:xfrm>
            <a:off x="640080" y="4873752"/>
            <a:ext cx="274320" cy="274320"/>
          </a:xfrm>
          <a:prstGeom prst="ellipse">
            <a:avLst/>
          </a:prstGeom>
          <a:solidFill>
            <a:srgbClr val="FFC22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6" name="Text 14"/>
          <p:cNvSpPr/>
          <p:nvPr/>
        </p:nvSpPr>
        <p:spPr>
          <a:xfrm>
            <a:off x="1051560" y="4828032"/>
            <a:ext cx="96012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5000"/>
              </a:lnSpc>
              <a:buNone/>
            </a:pPr>
            <a:r>
              <a:rPr lang="en-US" sz="1600" b="1" dirty="0">
                <a:solidFill>
                  <a:srgbClr val="317297"/>
                </a:solidFill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Immunities are powerful tools: design, trail, pursuit policy, and discretionary act protections can end claims early</a:t>
            </a:r>
            <a:r>
              <a:rPr lang="en-US" sz="1350" dirty="0">
                <a:solidFill>
                  <a:srgbClr val="317297"/>
                </a:solidFill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.</a:t>
            </a:r>
            <a:endParaRPr lang="en-US" sz="1350" dirty="0">
              <a:solidFill>
                <a:srgbClr val="317297"/>
              </a:solidFill>
            </a:endParaRPr>
          </a:p>
        </p:txBody>
      </p:sp>
      <p:sp>
        <p:nvSpPr>
          <p:cNvPr id="17" name="Shape 15"/>
          <p:cNvSpPr/>
          <p:nvPr/>
        </p:nvSpPr>
        <p:spPr>
          <a:xfrm>
            <a:off x="640080" y="5532120"/>
            <a:ext cx="10972800" cy="1005840"/>
          </a:xfrm>
          <a:prstGeom prst="rect">
            <a:avLst/>
          </a:prstGeom>
          <a:solidFill>
            <a:srgbClr val="FFFFFF">
              <a:alpha val="8000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8" name="Text 16"/>
          <p:cNvSpPr/>
          <p:nvPr/>
        </p:nvSpPr>
        <p:spPr>
          <a:xfrm>
            <a:off x="901618" y="5996842"/>
            <a:ext cx="3657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FFC222"/>
                </a:solidFill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Recommended Resources</a:t>
            </a:r>
            <a:r>
              <a:rPr lang="en-US" sz="1400" b="1" dirty="0">
                <a:solidFill>
                  <a:srgbClr val="D4A843"/>
                </a:solidFill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:</a:t>
            </a:r>
            <a:endParaRPr lang="en-US" sz="1400" dirty="0"/>
          </a:p>
        </p:txBody>
      </p:sp>
      <p:sp>
        <p:nvSpPr>
          <p:cNvPr id="19" name="Text 17"/>
          <p:cNvSpPr/>
          <p:nvPr/>
        </p:nvSpPr>
        <p:spPr>
          <a:xfrm>
            <a:off x="901618" y="6332220"/>
            <a:ext cx="10515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317297"/>
                </a:solidFill>
                <a:latin typeface="Century Gothic" panose="020B0502020202020204" pitchFamily="34" charset="0"/>
                <a:ea typeface="Calibri" pitchFamily="34" charset="-122"/>
                <a:cs typeface="Calibri" pitchFamily="34" charset="-120"/>
              </a:rPr>
              <a:t>League of California Cities — California Municipal Law Handbook, Chapter 14   |   CEB, California Government Tort Liability Practice</a:t>
            </a:r>
            <a:endParaRPr lang="en-US" sz="1300" b="1" dirty="0">
              <a:solidFill>
                <a:srgbClr val="317297"/>
              </a:solidFill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8BCF8BC3-E886-440D-AE56-57ECFCCCA9BD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pPr marL="228600"/>
            <a:r>
              <a:rPr lang="en-US" dirty="0">
                <a:solidFill>
                  <a:srgbClr val="317297"/>
                </a:solidFill>
              </a:rPr>
              <a:t>QUESTIONS?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84E87D06-DB4C-8E6C-AC68-DCF1D5311887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176981" y="2377440"/>
            <a:ext cx="11670890" cy="1128115"/>
          </a:xfrm>
        </p:spPr>
        <p:txBody>
          <a:bodyPr/>
          <a:lstStyle/>
          <a:p>
            <a:r>
              <a:rPr lang="en-US" dirty="0">
                <a:solidFill>
                  <a:srgbClr val="000000"/>
                </a:solidFill>
              </a:rPr>
              <a:t>To write in a question, select the Q&amp;A button on your  tool bar. 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16014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9353DB-25B1-4EB4-6C65-78CC664890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14CA360-E672-A278-1AB2-DFD7928ABB8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Thank you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3B6D2B-3769-DBEA-1FD6-D618EF2AD24C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3893575" y="2385306"/>
            <a:ext cx="4404852" cy="1128115"/>
          </a:xfrm>
        </p:spPr>
        <p:txBody>
          <a:bodyPr/>
          <a:lstStyle/>
          <a:p>
            <a:r>
              <a:rPr lang="en-US" sz="2000" b="1" dirty="0"/>
              <a:t>Amy Rothman</a:t>
            </a:r>
            <a:r>
              <a:rPr lang="en-US" sz="2000" dirty="0"/>
              <a:t> </a:t>
            </a:r>
          </a:p>
          <a:p>
            <a:r>
              <a:rPr lang="en-US" sz="1800" dirty="0"/>
              <a:t>Deputy City Attorney, Hayward</a:t>
            </a:r>
          </a:p>
          <a:p>
            <a:r>
              <a:rPr lang="en-US" sz="1800" dirty="0"/>
              <a:t>(510) 583-4450</a:t>
            </a:r>
          </a:p>
          <a:p>
            <a:r>
              <a:rPr lang="en-US" sz="1800" dirty="0"/>
              <a:t>amy.rothman@hayward-ca.gov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E6928ACF-748D-F901-4C0B-13F5DEE55F0F}"/>
              </a:ext>
            </a:extLst>
          </p:cNvPr>
          <p:cNvSpPr txBox="1">
            <a:spLocks/>
          </p:cNvSpPr>
          <p:nvPr/>
        </p:nvSpPr>
        <p:spPr>
          <a:xfrm>
            <a:off x="7688827" y="2377440"/>
            <a:ext cx="4916130" cy="1128115"/>
          </a:xfrm>
          <a:prstGeom prst="rect">
            <a:avLst/>
          </a:prstGeom>
        </p:spPr>
        <p:txBody>
          <a:bodyPr vert="horz" lIns="274320" tIns="45720" rIns="27432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None/>
              <a:defRPr sz="2800" kern="1200">
                <a:solidFill>
                  <a:srgbClr val="317297"/>
                </a:solidFill>
                <a:latin typeface="+mn-lt"/>
                <a:ea typeface="+mn-ea"/>
                <a:cs typeface="+mn-cs"/>
              </a:defRPr>
            </a:lvl1pPr>
            <a:lvl2pPr marL="8001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F99D31"/>
              </a:buClr>
              <a:buSzPct val="100000"/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573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5735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F99D31"/>
              </a:buClr>
              <a:buSzPct val="100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1455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b="1" dirty="0"/>
              <a:t>Elisa Tolentino</a:t>
            </a:r>
            <a:r>
              <a:rPr lang="en-US" sz="2000" dirty="0"/>
              <a:t> </a:t>
            </a:r>
          </a:p>
          <a:p>
            <a:r>
              <a:rPr lang="en-US" sz="1800" dirty="0"/>
              <a:t>City Attorney, Morgan Hill</a:t>
            </a:r>
          </a:p>
          <a:p>
            <a:r>
              <a:rPr lang="en-US" sz="1800" dirty="0"/>
              <a:t>(408) 779-7271</a:t>
            </a:r>
          </a:p>
          <a:p>
            <a:r>
              <a:rPr lang="en-US" sz="1800" dirty="0"/>
              <a:t>elisa.tolentino@morganhill.ca.gov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D437137F-02B9-74B8-059C-74FBF9D5085F}"/>
              </a:ext>
            </a:extLst>
          </p:cNvPr>
          <p:cNvSpPr txBox="1">
            <a:spLocks/>
          </p:cNvSpPr>
          <p:nvPr/>
        </p:nvSpPr>
        <p:spPr>
          <a:xfrm>
            <a:off x="-521110" y="2385306"/>
            <a:ext cx="5024284" cy="2056908"/>
          </a:xfrm>
          <a:prstGeom prst="rect">
            <a:avLst/>
          </a:prstGeom>
        </p:spPr>
        <p:txBody>
          <a:bodyPr vert="horz" lIns="274320" tIns="45720" rIns="27432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None/>
              <a:defRPr sz="2800" kern="1200">
                <a:solidFill>
                  <a:srgbClr val="317297"/>
                </a:solidFill>
                <a:latin typeface="+mn-lt"/>
                <a:ea typeface="+mn-ea"/>
                <a:cs typeface="+mn-cs"/>
              </a:defRPr>
            </a:lvl1pPr>
            <a:lvl2pPr marL="8001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F99D31"/>
              </a:buClr>
              <a:buSzPct val="100000"/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573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5735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F99D31"/>
              </a:buClr>
              <a:buSzPct val="100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1455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b="1" dirty="0"/>
              <a:t>Breana Burgos </a:t>
            </a:r>
          </a:p>
          <a:p>
            <a:r>
              <a:rPr lang="en-US" sz="1800" dirty="0"/>
              <a:t>Senior Associate, Hanson Bridgett</a:t>
            </a:r>
          </a:p>
          <a:p>
            <a:r>
              <a:rPr lang="en-US" sz="1800" dirty="0"/>
              <a:t>(619) 903-5513</a:t>
            </a:r>
          </a:p>
          <a:p>
            <a:r>
              <a:rPr lang="en-US" sz="1800" dirty="0"/>
              <a:t>BBurgos@hansonbridgett.com</a:t>
            </a:r>
          </a:p>
        </p:txBody>
      </p:sp>
    </p:spTree>
    <p:extLst>
      <p:ext uri="{BB962C8B-B14F-4D97-AF65-F5344CB8AC3E}">
        <p14:creationId xmlns:p14="http://schemas.microsoft.com/office/powerpoint/2010/main" val="32056383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rgbClr val="000000"/>
      </a:dk1>
      <a:lt1>
        <a:srgbClr val="FFFFFF"/>
      </a:lt1>
      <a:dk2>
        <a:srgbClr val="3F4461"/>
      </a:dk2>
      <a:lt2>
        <a:srgbClr val="FFFDFB"/>
      </a:lt2>
      <a:accent1>
        <a:srgbClr val="307197"/>
      </a:accent1>
      <a:accent2>
        <a:srgbClr val="FFC222"/>
      </a:accent2>
      <a:accent3>
        <a:srgbClr val="F99D30"/>
      </a:accent3>
      <a:accent4>
        <a:srgbClr val="6B923C"/>
      </a:accent4>
      <a:accent5>
        <a:srgbClr val="2FBBA6"/>
      </a:accent5>
      <a:accent6>
        <a:srgbClr val="0E9AAA"/>
      </a:accent6>
      <a:hlink>
        <a:srgbClr val="0563C1"/>
      </a:hlink>
      <a:folHlink>
        <a:srgbClr val="0097BE"/>
      </a:folHlink>
    </a:clrScheme>
    <a:fontScheme name="Century Gothic">
      <a:maj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al Cities PowerPoint Template 2024" id="{16D2E3E7-776D-4C3E-B77F-FC72F252BE16}" vid="{82F3C990-843E-4F9C-AA93-4BCD33C7E06A}"/>
    </a:ext>
  </a:extLst>
</a:theme>
</file>

<file path=ppt/theme/theme2.xml><?xml version="1.0" encoding="utf-8"?>
<a:theme xmlns:a="http://schemas.openxmlformats.org/drawingml/2006/main" name="1_Office Theme">
  <a:themeElements>
    <a:clrScheme name="Custom 1">
      <a:dk1>
        <a:srgbClr val="000000"/>
      </a:dk1>
      <a:lt1>
        <a:srgbClr val="FFFFFF"/>
      </a:lt1>
      <a:dk2>
        <a:srgbClr val="3F4461"/>
      </a:dk2>
      <a:lt2>
        <a:srgbClr val="FFFDFB"/>
      </a:lt2>
      <a:accent1>
        <a:srgbClr val="307197"/>
      </a:accent1>
      <a:accent2>
        <a:srgbClr val="FFC222"/>
      </a:accent2>
      <a:accent3>
        <a:srgbClr val="F99D30"/>
      </a:accent3>
      <a:accent4>
        <a:srgbClr val="6B923C"/>
      </a:accent4>
      <a:accent5>
        <a:srgbClr val="2FBBA6"/>
      </a:accent5>
      <a:accent6>
        <a:srgbClr val="0E9AAA"/>
      </a:accent6>
      <a:hlink>
        <a:srgbClr val="0563C1"/>
      </a:hlink>
      <a:folHlink>
        <a:srgbClr val="0097BE"/>
      </a:folHlink>
    </a:clrScheme>
    <a:fontScheme name="Century Gothic">
      <a:maj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al Cities PowerPoint Template 2024 (002)(42736355.1)" id="{4CE1F54C-D7F2-4BD4-A0BE-78BF6A9540FF}" vid="{1CB22CCF-4C39-4052-A7A6-9BAE4BADF3A5}"/>
    </a:ext>
  </a:extLst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Cal Cities PowerPoint Template 2024</Template>
  <TotalTime>463</TotalTime>
  <Words>2394</Words>
  <Application>Microsoft Office PowerPoint</Application>
  <PresentationFormat>Widescreen</PresentationFormat>
  <Paragraphs>270</Paragraphs>
  <Slides>20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20</vt:i4>
      </vt:variant>
    </vt:vector>
  </HeadingPairs>
  <TitlesOfParts>
    <vt:vector size="30" baseType="lpstr">
      <vt:lpstr>Arial</vt:lpstr>
      <vt:lpstr>Calibri</vt:lpstr>
      <vt:lpstr>Calibri Light</vt:lpstr>
      <vt:lpstr>Cambria</vt:lpstr>
      <vt:lpstr>Century Gothic</vt:lpstr>
      <vt:lpstr>Gotham Medium</vt:lpstr>
      <vt:lpstr>Wingdings</vt:lpstr>
      <vt:lpstr>Office Theme</vt:lpstr>
      <vt:lpstr>1_Office Theme</vt:lpstr>
      <vt:lpstr>2_Office Theme</vt:lpstr>
      <vt:lpstr>PowerPoint Presentation</vt:lpstr>
      <vt:lpstr>Housekeeping Notes</vt:lpstr>
      <vt:lpstr>PowerPoint Presentation</vt:lpstr>
      <vt:lpstr>Attorney Development and Succession Committee</vt:lpstr>
      <vt:lpstr>Attorney Development and Succession Committee</vt:lpstr>
      <vt:lpstr>Tackling Your First Government Tort Claim   A Practical Toolkit for New City Attorneys    Government Code § 905 et seq.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Christina George</dc:creator>
  <cp:lastModifiedBy>Emily Taylor</cp:lastModifiedBy>
  <cp:revision>42</cp:revision>
  <cp:lastPrinted>2021-02-17T21:26:29Z</cp:lastPrinted>
  <dcterms:created xsi:type="dcterms:W3CDTF">2024-02-26T17:16:42Z</dcterms:created>
  <dcterms:modified xsi:type="dcterms:W3CDTF">2026-08-03T20:26:32Z</dcterms:modified>
</cp:coreProperties>
</file>