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2"/>
    <p:sldMasterId id="2147483660" r:id="rId3"/>
  </p:sldMasterIdLst>
  <p:notesMasterIdLst>
    <p:notesMasterId r:id="rId44"/>
  </p:notesMasterIdLst>
  <p:handoutMasterIdLst>
    <p:handoutMasterId r:id="rId45"/>
  </p:handoutMasterIdLst>
  <p:sldIdLst>
    <p:sldId id="303" r:id="rId4"/>
    <p:sldId id="304" r:id="rId5"/>
    <p:sldId id="305" r:id="rId6"/>
    <p:sldId id="306" r:id="rId7"/>
    <p:sldId id="307" r:id="rId8"/>
    <p:sldId id="269" r:id="rId9"/>
    <p:sldId id="309" r:id="rId10"/>
    <p:sldId id="268" r:id="rId11"/>
    <p:sldId id="302" r:id="rId12"/>
    <p:sldId id="270" r:id="rId13"/>
    <p:sldId id="274" r:id="rId14"/>
    <p:sldId id="272" r:id="rId15"/>
    <p:sldId id="273" r:id="rId16"/>
    <p:sldId id="275" r:id="rId17"/>
    <p:sldId id="308" r:id="rId18"/>
    <p:sldId id="277" r:id="rId19"/>
    <p:sldId id="278" r:id="rId20"/>
    <p:sldId id="280" r:id="rId21"/>
    <p:sldId id="281" r:id="rId22"/>
    <p:sldId id="282" r:id="rId23"/>
    <p:sldId id="283" r:id="rId24"/>
    <p:sldId id="301" r:id="rId25"/>
    <p:sldId id="284" r:id="rId26"/>
    <p:sldId id="285" r:id="rId27"/>
    <p:sldId id="286" r:id="rId28"/>
    <p:sldId id="287" r:id="rId29"/>
    <p:sldId id="288" r:id="rId30"/>
    <p:sldId id="289" r:id="rId31"/>
    <p:sldId id="290" r:id="rId32"/>
    <p:sldId id="291" r:id="rId33"/>
    <p:sldId id="293" r:id="rId34"/>
    <p:sldId id="294" r:id="rId35"/>
    <p:sldId id="292" r:id="rId36"/>
    <p:sldId id="295" r:id="rId37"/>
    <p:sldId id="296" r:id="rId38"/>
    <p:sldId id="297" r:id="rId39"/>
    <p:sldId id="298" r:id="rId40"/>
    <p:sldId id="300" r:id="rId41"/>
    <p:sldId id="299" r:id="rId42"/>
    <p:sldId id="26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7297"/>
    <a:srgbClr val="FFC2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1.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2.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6BD801-1D49-48B2-BA7B-8BA1BAAEBB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9F78713-EBAA-4BA4-85CA-BF63DA3BD7F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2CEE89-C7CF-41CC-9140-54AE463351AA}" type="datetimeFigureOut">
              <a:rPr lang="en-US" smtClean="0"/>
              <a:t>8/7/2025</a:t>
            </a:fld>
            <a:endParaRPr lang="en-US"/>
          </a:p>
        </p:txBody>
      </p:sp>
      <p:sp>
        <p:nvSpPr>
          <p:cNvPr id="4" name="Footer Placeholder 3">
            <a:extLst>
              <a:ext uri="{FF2B5EF4-FFF2-40B4-BE49-F238E27FC236}">
                <a16:creationId xmlns:a16="http://schemas.microsoft.com/office/drawing/2014/main" id="{3AD4AB63-CBC1-43B2-BA3A-4942CB3D86D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C38978A-3C4C-4664-8F72-A988B9EC2AE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C3C1546-D2C4-41CD-A77C-4142D16B38FD}" type="slidenum">
              <a:rPr lang="en-US" smtClean="0"/>
              <a:t>‹#›</a:t>
            </a:fld>
            <a:endParaRPr lang="en-US"/>
          </a:p>
        </p:txBody>
      </p:sp>
    </p:spTree>
    <p:extLst>
      <p:ext uri="{BB962C8B-B14F-4D97-AF65-F5344CB8AC3E}">
        <p14:creationId xmlns:p14="http://schemas.microsoft.com/office/powerpoint/2010/main" val="41879801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D7CAEF-BAE3-4E23-9FBD-38C07DCE8F32}" type="datetimeFigureOut">
              <a:rPr lang="en-US" smtClean="0"/>
              <a:t>8/7/2025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C82728-A78B-4A6A-9221-5494C11A3260}" type="slidenum">
              <a:rPr lang="en-US" smtClean="0"/>
              <a:t>‹#›</a:t>
            </a:fld>
            <a:endParaRPr lang="en-US"/>
          </a:p>
        </p:txBody>
      </p:sp>
    </p:spTree>
    <p:extLst>
      <p:ext uri="{BB962C8B-B14F-4D97-AF65-F5344CB8AC3E}">
        <p14:creationId xmlns:p14="http://schemas.microsoft.com/office/powerpoint/2010/main" val="1205523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37F4D04-0E13-4E5F-9B24-5DECF27BF6C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1838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imary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6B6D54-970A-47A9-8DF3-A7D9931819D5}"/>
              </a:ext>
            </a:extLst>
          </p:cNvPr>
          <p:cNvSpPr/>
          <p:nvPr userDrawn="1"/>
        </p:nvSpPr>
        <p:spPr>
          <a:xfrm>
            <a:off x="-100584" y="-64008"/>
            <a:ext cx="12292584" cy="6922008"/>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2287C8A-F9C9-43CC-B525-915AB524F5DC}"/>
              </a:ext>
            </a:extLst>
          </p:cNvPr>
          <p:cNvSpPr/>
          <p:nvPr userDrawn="1"/>
        </p:nvSpPr>
        <p:spPr>
          <a:xfrm>
            <a:off x="-218661" y="2047992"/>
            <a:ext cx="4353558"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oter Placeholder 2">
            <a:extLst>
              <a:ext uri="{FF2B5EF4-FFF2-40B4-BE49-F238E27FC236}">
                <a16:creationId xmlns:a16="http://schemas.microsoft.com/office/drawing/2014/main" id="{B09E3E9F-65C8-4E11-BE7F-19F62CFD8F8F}"/>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D501DDB5-5CD0-48A0-973E-431513B18FBB}"/>
              </a:ext>
            </a:extLst>
          </p:cNvPr>
          <p:cNvSpPr>
            <a:spLocks noGrp="1"/>
          </p:cNvSpPr>
          <p:nvPr>
            <p:ph type="sldNum" sz="quarter" idx="11"/>
          </p:nvPr>
        </p:nvSpPr>
        <p:spPr/>
        <p:txBody>
          <a:bodyPr/>
          <a:lstStyle/>
          <a:p>
            <a:fld id="{B5405C48-853C-B84D-B21B-D6D599F83FFD}" type="slidenum">
              <a:rPr lang="en-US" smtClean="0"/>
              <a:pPr/>
              <a:t>‹#›</a:t>
            </a:fld>
            <a:endParaRPr lang="en-US"/>
          </a:p>
        </p:txBody>
      </p:sp>
      <p:pic>
        <p:nvPicPr>
          <p:cNvPr id="7" name="Picture 6">
            <a:extLst>
              <a:ext uri="{FF2B5EF4-FFF2-40B4-BE49-F238E27FC236}">
                <a16:creationId xmlns:a16="http://schemas.microsoft.com/office/drawing/2014/main" id="{74B941E6-2595-4F61-805C-303A2F5665EB}"/>
              </a:ext>
            </a:extLst>
          </p:cNvPr>
          <p:cNvPicPr>
            <a:picLocks noChangeAspect="1"/>
          </p:cNvPicPr>
          <p:nvPr userDrawn="1"/>
        </p:nvPicPr>
        <p:blipFill>
          <a:blip r:embed="rId2"/>
          <a:srcRect/>
          <a:stretch/>
        </p:blipFill>
        <p:spPr>
          <a:xfrm>
            <a:off x="358256" y="2269498"/>
            <a:ext cx="3293410" cy="1441028"/>
          </a:xfrm>
          <a:prstGeom prst="rect">
            <a:avLst/>
          </a:prstGeom>
        </p:spPr>
      </p:pic>
      <p:sp>
        <p:nvSpPr>
          <p:cNvPr id="8" name="Rectangle 7">
            <a:extLst>
              <a:ext uri="{FF2B5EF4-FFF2-40B4-BE49-F238E27FC236}">
                <a16:creationId xmlns:a16="http://schemas.microsoft.com/office/drawing/2014/main" id="{091721B7-EA91-4698-AE58-03D0C77B0D93}"/>
              </a:ext>
            </a:extLst>
          </p:cNvPr>
          <p:cNvSpPr/>
          <p:nvPr userDrawn="1"/>
        </p:nvSpPr>
        <p:spPr>
          <a:xfrm>
            <a:off x="4328481" y="2051919"/>
            <a:ext cx="7929780"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5C9D3EF-B5A0-425F-9DC5-731EE4642F4F}"/>
              </a:ext>
            </a:extLst>
          </p:cNvPr>
          <p:cNvSpPr txBox="1"/>
          <p:nvPr userDrawn="1"/>
        </p:nvSpPr>
        <p:spPr>
          <a:xfrm>
            <a:off x="217579" y="3868943"/>
            <a:ext cx="4069080" cy="338554"/>
          </a:xfrm>
          <a:prstGeom prst="rect">
            <a:avLst/>
          </a:prstGeom>
          <a:noFill/>
        </p:spPr>
        <p:txBody>
          <a:bodyPr wrap="square" rtlCol="0">
            <a:spAutoFit/>
          </a:bodyPr>
          <a:lstStyle/>
          <a:p>
            <a:r>
              <a:rPr lang="en-US" sz="1600" b="1">
                <a:solidFill>
                  <a:srgbClr val="317297"/>
                </a:solidFill>
                <a:latin typeface="Century Gothic" panose="020B0502020202020204" pitchFamily="34" charset="0"/>
                <a:cs typeface="Gotham Medium" pitchFamily="2" charset="0"/>
              </a:rPr>
              <a:t>DOES</a:t>
            </a:r>
            <a:r>
              <a:rPr lang="en-US" sz="1600" b="1" baseline="0">
                <a:solidFill>
                  <a:srgbClr val="317297"/>
                </a:solidFill>
                <a:latin typeface="Century Gothic" panose="020B0502020202020204" pitchFamily="34" charset="0"/>
                <a:cs typeface="Gotham Medium" pitchFamily="2" charset="0"/>
              </a:rPr>
              <a:t> TEXT BELONG HERE?</a:t>
            </a:r>
            <a:r>
              <a:rPr lang="en-US" sz="1600" b="1">
                <a:solidFill>
                  <a:srgbClr val="317297"/>
                </a:solidFill>
                <a:latin typeface="Century Gothic" panose="020B0502020202020204" pitchFamily="34" charset="0"/>
                <a:cs typeface="Gotham Medium" pitchFamily="2" charset="0"/>
              </a:rPr>
              <a:t> </a:t>
            </a:r>
          </a:p>
        </p:txBody>
      </p:sp>
      <p:sp>
        <p:nvSpPr>
          <p:cNvPr id="13" name="TextBox 12">
            <a:extLst>
              <a:ext uri="{FF2B5EF4-FFF2-40B4-BE49-F238E27FC236}">
                <a16:creationId xmlns:a16="http://schemas.microsoft.com/office/drawing/2014/main" id="{9F4BACC9-A154-4EDC-99D6-C1C5C9F0A95B}"/>
              </a:ext>
            </a:extLst>
          </p:cNvPr>
          <p:cNvSpPr txBox="1"/>
          <p:nvPr userDrawn="1"/>
        </p:nvSpPr>
        <p:spPr>
          <a:xfrm>
            <a:off x="6894841" y="5988110"/>
            <a:ext cx="5058751" cy="400110"/>
          </a:xfrm>
          <a:prstGeom prst="rect">
            <a:avLst/>
          </a:prstGeom>
          <a:noFill/>
        </p:spPr>
        <p:txBody>
          <a:bodyPr wrap="square" rtlCol="0">
            <a:spAutoFit/>
          </a:bodyPr>
          <a:lstStyle/>
          <a:p>
            <a:pPr algn="r"/>
            <a:endParaRPr lang="en-US" sz="200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7241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3F74A7A-5A84-00FF-5837-0397EC775441}"/>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5"/>
            <a:ext cx="11350752" cy="9776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8" name="Rectangle 7">
            <a:extLst>
              <a:ext uri="{FF2B5EF4-FFF2-40B4-BE49-F238E27FC236}">
                <a16:creationId xmlns:a16="http://schemas.microsoft.com/office/drawing/2014/main" id="{34EE9A24-E05B-4DA4-AE57-2BF9B44D3252}"/>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31144A5B-3FF2-4DE9-9855-E8E3D6BDBDFD}"/>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a:solidFill>
                  <a:schemeClr val="bg1"/>
                </a:solidFill>
                <a:latin typeface="Century Gothic" panose="020B0502020202020204" pitchFamily="34" charset="0"/>
              </a:rPr>
              <a:t>Strengthening California Cities through Advocacy and Education</a:t>
            </a:r>
          </a:p>
        </p:txBody>
      </p:sp>
      <p:pic>
        <p:nvPicPr>
          <p:cNvPr id="13" name="Picture 12">
            <a:extLst>
              <a:ext uri="{FF2B5EF4-FFF2-40B4-BE49-F238E27FC236}">
                <a16:creationId xmlns:a16="http://schemas.microsoft.com/office/drawing/2014/main" id="{0D780096-B914-4EB8-98E6-C311A969D60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TextBox 3">
            <a:extLst>
              <a:ext uri="{FF2B5EF4-FFF2-40B4-BE49-F238E27FC236}">
                <a16:creationId xmlns:a16="http://schemas.microsoft.com/office/drawing/2014/main" id="{C1E50921-2D7A-2422-9BAB-9FBCC4A4779B}"/>
              </a:ext>
            </a:extLst>
          </p:cNvPr>
          <p:cNvSpPr txBox="1"/>
          <p:nvPr userDrawn="1"/>
        </p:nvSpPr>
        <p:spPr>
          <a:xfrm>
            <a:off x="8545732" y="6298426"/>
            <a:ext cx="1394493" cy="261610"/>
          </a:xfrm>
          <a:prstGeom prst="rect">
            <a:avLst/>
          </a:prstGeom>
          <a:noFill/>
        </p:spPr>
        <p:txBody>
          <a:bodyPr wrap="square" rtlCol="0">
            <a:spAutoFit/>
          </a:bodyPr>
          <a:lstStyle/>
          <a:p>
            <a:r>
              <a:rPr lang="en-US" sz="1100">
                <a:solidFill>
                  <a:schemeClr val="bg1"/>
                </a:solidFill>
                <a:latin typeface="Century Gothic" panose="020B0502020202020204" pitchFamily="34" charset="0"/>
              </a:rPr>
              <a:t>www.calcities.org</a:t>
            </a:r>
          </a:p>
        </p:txBody>
      </p:sp>
      <p:pic>
        <p:nvPicPr>
          <p:cNvPr id="17" name="Picture 16">
            <a:extLst>
              <a:ext uri="{FF2B5EF4-FFF2-40B4-BE49-F238E27FC236}">
                <a16:creationId xmlns:a16="http://schemas.microsoft.com/office/drawing/2014/main" id="{78F424A2-7EBB-A655-40A0-EB6142B83E4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8" name="Picture 17">
            <a:extLst>
              <a:ext uri="{FF2B5EF4-FFF2-40B4-BE49-F238E27FC236}">
                <a16:creationId xmlns:a16="http://schemas.microsoft.com/office/drawing/2014/main" id="{B0A44EB2-F91D-FF18-4351-9C15108451B9}"/>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19" name="Picture 18">
            <a:extLst>
              <a:ext uri="{FF2B5EF4-FFF2-40B4-BE49-F238E27FC236}">
                <a16:creationId xmlns:a16="http://schemas.microsoft.com/office/drawing/2014/main" id="{C4353540-775B-810C-BDC0-CE61E42A3E1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0" name="Picture 19">
            <a:extLst>
              <a:ext uri="{FF2B5EF4-FFF2-40B4-BE49-F238E27FC236}">
                <a16:creationId xmlns:a16="http://schemas.microsoft.com/office/drawing/2014/main" id="{55AE9A36-FCA7-67E3-7708-164C105617CC}"/>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1" name="Picture 20">
            <a:extLst>
              <a:ext uri="{FF2B5EF4-FFF2-40B4-BE49-F238E27FC236}">
                <a16:creationId xmlns:a16="http://schemas.microsoft.com/office/drawing/2014/main" id="{80E8183D-925D-9236-74E0-C0DEABF37056}"/>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2" name="TextBox 21">
            <a:extLst>
              <a:ext uri="{FF2B5EF4-FFF2-40B4-BE49-F238E27FC236}">
                <a16:creationId xmlns:a16="http://schemas.microsoft.com/office/drawing/2014/main" id="{FD8A1EEA-21E2-53D3-609C-899B340B9906}"/>
              </a:ext>
            </a:extLst>
          </p:cNvPr>
          <p:cNvSpPr txBox="1"/>
          <p:nvPr userDrawn="1"/>
        </p:nvSpPr>
        <p:spPr>
          <a:xfrm>
            <a:off x="6194107" y="6290732"/>
            <a:ext cx="887582" cy="276999"/>
          </a:xfrm>
          <a:prstGeom prst="rect">
            <a:avLst/>
          </a:prstGeom>
          <a:noFill/>
        </p:spPr>
        <p:txBody>
          <a:bodyPr wrap="square" rtlCol="0">
            <a:spAutoFit/>
          </a:bodyPr>
          <a:lstStyle/>
          <a:p>
            <a:r>
              <a:rPr lang="en-US" sz="120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3102845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006E6BC-E69C-40A3-ADA7-15C8F2B167EA}"/>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6"/>
            <a:ext cx="11350752" cy="91997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7" name="Content Placeholder 2">
            <a:extLst>
              <a:ext uri="{FF2B5EF4-FFF2-40B4-BE49-F238E27FC236}">
                <a16:creationId xmlns:a16="http://schemas.microsoft.com/office/drawing/2014/main" id="{EB7377DC-DA9B-48CC-BF83-0B7CE4608B3E}"/>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380B2A07-1B64-4243-8552-024B91250335}"/>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1EA344D7-9954-4D7B-B7BA-7FDA737EA861}"/>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a:solidFill>
                  <a:schemeClr val="bg1"/>
                </a:solidFill>
                <a:latin typeface="Century Gothic" panose="020B0502020202020204" pitchFamily="34" charset="0"/>
              </a:rPr>
              <a:t>Strengthening California Cities through Advocacy and Education</a:t>
            </a:r>
          </a:p>
        </p:txBody>
      </p:sp>
      <p:sp>
        <p:nvSpPr>
          <p:cNvPr id="12" name="TextBox 11">
            <a:extLst>
              <a:ext uri="{FF2B5EF4-FFF2-40B4-BE49-F238E27FC236}">
                <a16:creationId xmlns:a16="http://schemas.microsoft.com/office/drawing/2014/main" id="{B458BF4C-962A-4EAD-B9BE-37447E8FC127}"/>
              </a:ext>
            </a:extLst>
          </p:cNvPr>
          <p:cNvSpPr txBox="1"/>
          <p:nvPr userDrawn="1"/>
        </p:nvSpPr>
        <p:spPr>
          <a:xfrm>
            <a:off x="8545732" y="6298426"/>
            <a:ext cx="1394493" cy="261610"/>
          </a:xfrm>
          <a:prstGeom prst="rect">
            <a:avLst/>
          </a:prstGeom>
          <a:noFill/>
        </p:spPr>
        <p:txBody>
          <a:bodyPr wrap="square" rtlCol="0">
            <a:spAutoFit/>
          </a:bodyPr>
          <a:lstStyle/>
          <a:p>
            <a:r>
              <a:rPr lang="en-US" sz="1100">
                <a:solidFill>
                  <a:schemeClr val="bg1"/>
                </a:solidFill>
                <a:latin typeface="Century Gothic" panose="020B0502020202020204" pitchFamily="34" charset="0"/>
              </a:rPr>
              <a:t>www.calcities.org</a:t>
            </a:r>
          </a:p>
        </p:txBody>
      </p:sp>
      <p:pic>
        <p:nvPicPr>
          <p:cNvPr id="13" name="Picture 12">
            <a:extLst>
              <a:ext uri="{FF2B5EF4-FFF2-40B4-BE49-F238E27FC236}">
                <a16:creationId xmlns:a16="http://schemas.microsoft.com/office/drawing/2014/main" id="{28074896-C4CD-4A77-93D1-3F2C6DB2AD6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pic>
        <p:nvPicPr>
          <p:cNvPr id="15" name="Picture 14">
            <a:extLst>
              <a:ext uri="{FF2B5EF4-FFF2-40B4-BE49-F238E27FC236}">
                <a16:creationId xmlns:a16="http://schemas.microsoft.com/office/drawing/2014/main" id="{4410A11D-EF8D-44C6-8042-4A7509A22393}"/>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6" name="Picture 15">
            <a:extLst>
              <a:ext uri="{FF2B5EF4-FFF2-40B4-BE49-F238E27FC236}">
                <a16:creationId xmlns:a16="http://schemas.microsoft.com/office/drawing/2014/main" id="{AF05E042-3FB2-479F-A385-EE96784C0BE5}"/>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4" name="Picture 3">
            <a:extLst>
              <a:ext uri="{FF2B5EF4-FFF2-40B4-BE49-F238E27FC236}">
                <a16:creationId xmlns:a16="http://schemas.microsoft.com/office/drawing/2014/main" id="{23950CDF-E20E-079B-56A7-5D5AF8447BF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18" name="Picture 17">
            <a:extLst>
              <a:ext uri="{FF2B5EF4-FFF2-40B4-BE49-F238E27FC236}">
                <a16:creationId xmlns:a16="http://schemas.microsoft.com/office/drawing/2014/main" id="{BAD842F4-4970-AF7A-E2B1-2BB23523B063}"/>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19" name="Picture 18">
            <a:extLst>
              <a:ext uri="{FF2B5EF4-FFF2-40B4-BE49-F238E27FC236}">
                <a16:creationId xmlns:a16="http://schemas.microsoft.com/office/drawing/2014/main" id="{2161C1E9-8FD9-6BAB-263D-DAB2BCCD36B5}"/>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0" name="TextBox 19">
            <a:extLst>
              <a:ext uri="{FF2B5EF4-FFF2-40B4-BE49-F238E27FC236}">
                <a16:creationId xmlns:a16="http://schemas.microsoft.com/office/drawing/2014/main" id="{390F02AC-BA19-3C5C-F31E-D9FA35CCA7B0}"/>
              </a:ext>
            </a:extLst>
          </p:cNvPr>
          <p:cNvSpPr txBox="1"/>
          <p:nvPr userDrawn="1"/>
        </p:nvSpPr>
        <p:spPr>
          <a:xfrm>
            <a:off x="6194107" y="6290732"/>
            <a:ext cx="887582" cy="276999"/>
          </a:xfrm>
          <a:prstGeom prst="rect">
            <a:avLst/>
          </a:prstGeom>
          <a:noFill/>
        </p:spPr>
        <p:txBody>
          <a:bodyPr wrap="square" rtlCol="0">
            <a:spAutoFit/>
          </a:bodyPr>
          <a:lstStyle/>
          <a:p>
            <a:r>
              <a:rPr lang="en-US" sz="120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857645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B9FF9C0-9D21-A54A-B8DF-71C1064AAE9C}"/>
              </a:ext>
            </a:extLst>
          </p:cNvPr>
          <p:cNvSpPr/>
          <p:nvPr userDrawn="1"/>
        </p:nvSpPr>
        <p:spPr>
          <a:xfrm>
            <a:off x="6007284" y="6214761"/>
            <a:ext cx="3791872"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 name="Title 1">
            <a:extLst>
              <a:ext uri="{FF2B5EF4-FFF2-40B4-BE49-F238E27FC236}">
                <a16:creationId xmlns:a16="http://schemas.microsoft.com/office/drawing/2014/main" id="{0B11053A-D092-BC47-85D4-83DFC873BD22}"/>
              </a:ext>
            </a:extLst>
          </p:cNvPr>
          <p:cNvSpPr>
            <a:spLocks noGrp="1"/>
          </p:cNvSpPr>
          <p:nvPr>
            <p:ph type="title"/>
          </p:nvPr>
        </p:nvSpPr>
        <p:spPr>
          <a:xfrm>
            <a:off x="831850" y="1494952"/>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E153837-6051-3E4B-A52B-9C715B7FFA7C}"/>
              </a:ext>
            </a:extLst>
          </p:cNvPr>
          <p:cNvSpPr>
            <a:spLocks noGrp="1"/>
          </p:cNvSpPr>
          <p:nvPr>
            <p:ph type="body" idx="1"/>
          </p:nvPr>
        </p:nvSpPr>
        <p:spPr>
          <a:xfrm>
            <a:off x="831850" y="4569919"/>
            <a:ext cx="10515600" cy="996690"/>
          </a:xfrm>
          <a:prstGeom prst="rect">
            <a:avLst/>
          </a:prstGeom>
        </p:spPr>
        <p:txBody>
          <a:bodyPr lIns="27432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Rectangle 6">
            <a:extLst>
              <a:ext uri="{FF2B5EF4-FFF2-40B4-BE49-F238E27FC236}">
                <a16:creationId xmlns:a16="http://schemas.microsoft.com/office/drawing/2014/main" id="{6AD76E5D-4D8F-9B4D-B462-2EAB28631C70}"/>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8" name="TextBox 7">
            <a:extLst>
              <a:ext uri="{FF2B5EF4-FFF2-40B4-BE49-F238E27FC236}">
                <a16:creationId xmlns:a16="http://schemas.microsoft.com/office/drawing/2014/main" id="{18675FB8-52EF-894A-9B41-8BF87ADECD67}"/>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a:solidFill>
                  <a:schemeClr val="bg1"/>
                </a:solidFill>
                <a:latin typeface="Century Gothic" panose="020B0502020202020204" pitchFamily="34" charset="0"/>
              </a:rPr>
              <a:t>Strengthening California Cities through Advocacy and Education</a:t>
            </a:r>
          </a:p>
        </p:txBody>
      </p:sp>
      <p:pic>
        <p:nvPicPr>
          <p:cNvPr id="15" name="Picture 14">
            <a:extLst>
              <a:ext uri="{FF2B5EF4-FFF2-40B4-BE49-F238E27FC236}">
                <a16:creationId xmlns:a16="http://schemas.microsoft.com/office/drawing/2014/main" id="{1DD22EDA-8878-5B4A-9935-8361CFBFC4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Rectangle 3">
            <a:extLst>
              <a:ext uri="{FF2B5EF4-FFF2-40B4-BE49-F238E27FC236}">
                <a16:creationId xmlns:a16="http://schemas.microsoft.com/office/drawing/2014/main" id="{7723BF8F-7E08-78A7-FF0A-5A27B0ADB260}"/>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4" name="TextBox 23">
            <a:extLst>
              <a:ext uri="{FF2B5EF4-FFF2-40B4-BE49-F238E27FC236}">
                <a16:creationId xmlns:a16="http://schemas.microsoft.com/office/drawing/2014/main" id="{846FCA68-65A7-0752-B9CD-9E40CC37C80A}"/>
              </a:ext>
            </a:extLst>
          </p:cNvPr>
          <p:cNvSpPr txBox="1"/>
          <p:nvPr userDrawn="1"/>
        </p:nvSpPr>
        <p:spPr>
          <a:xfrm>
            <a:off x="8545732" y="6298426"/>
            <a:ext cx="1394493" cy="261610"/>
          </a:xfrm>
          <a:prstGeom prst="rect">
            <a:avLst/>
          </a:prstGeom>
          <a:noFill/>
        </p:spPr>
        <p:txBody>
          <a:bodyPr wrap="square" rtlCol="0">
            <a:spAutoFit/>
          </a:bodyPr>
          <a:lstStyle/>
          <a:p>
            <a:r>
              <a:rPr lang="en-US" sz="1100">
                <a:solidFill>
                  <a:schemeClr val="bg1"/>
                </a:solidFill>
                <a:latin typeface="Century Gothic" panose="020B0502020202020204" pitchFamily="34" charset="0"/>
              </a:rPr>
              <a:t>www.calcities.org</a:t>
            </a:r>
          </a:p>
        </p:txBody>
      </p:sp>
      <p:pic>
        <p:nvPicPr>
          <p:cNvPr id="25" name="Picture 24">
            <a:extLst>
              <a:ext uri="{FF2B5EF4-FFF2-40B4-BE49-F238E27FC236}">
                <a16:creationId xmlns:a16="http://schemas.microsoft.com/office/drawing/2014/main" id="{EA2D8E07-6FC1-3C55-4C69-53FF4B81688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26" name="Picture 25">
            <a:extLst>
              <a:ext uri="{FF2B5EF4-FFF2-40B4-BE49-F238E27FC236}">
                <a16:creationId xmlns:a16="http://schemas.microsoft.com/office/drawing/2014/main" id="{CB3834CD-C2AB-BEB3-29B7-76CD022CCF10}"/>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27" name="Picture 26">
            <a:extLst>
              <a:ext uri="{FF2B5EF4-FFF2-40B4-BE49-F238E27FC236}">
                <a16:creationId xmlns:a16="http://schemas.microsoft.com/office/drawing/2014/main" id="{894DB506-3CAD-B76F-E87E-911CFEC3B0C7}"/>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8" name="Picture 27">
            <a:extLst>
              <a:ext uri="{FF2B5EF4-FFF2-40B4-BE49-F238E27FC236}">
                <a16:creationId xmlns:a16="http://schemas.microsoft.com/office/drawing/2014/main" id="{8489FB71-E833-D8EF-60FF-EB071E1BAB97}"/>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9" name="Picture 28">
            <a:extLst>
              <a:ext uri="{FF2B5EF4-FFF2-40B4-BE49-F238E27FC236}">
                <a16:creationId xmlns:a16="http://schemas.microsoft.com/office/drawing/2014/main" id="{F64A0007-6EF9-61E3-3B13-AFE31A3941B3}"/>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30" name="TextBox 29">
            <a:extLst>
              <a:ext uri="{FF2B5EF4-FFF2-40B4-BE49-F238E27FC236}">
                <a16:creationId xmlns:a16="http://schemas.microsoft.com/office/drawing/2014/main" id="{D00C148E-23E4-D234-780C-3893D07DE6B0}"/>
              </a:ext>
            </a:extLst>
          </p:cNvPr>
          <p:cNvSpPr txBox="1"/>
          <p:nvPr userDrawn="1"/>
        </p:nvSpPr>
        <p:spPr>
          <a:xfrm>
            <a:off x="6194107" y="6290732"/>
            <a:ext cx="887582" cy="276999"/>
          </a:xfrm>
          <a:prstGeom prst="rect">
            <a:avLst/>
          </a:prstGeom>
          <a:noFill/>
        </p:spPr>
        <p:txBody>
          <a:bodyPr wrap="square" rtlCol="0">
            <a:spAutoFit/>
          </a:bodyPr>
          <a:lstStyle/>
          <a:p>
            <a:r>
              <a:rPr lang="en-US" sz="120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2826288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E6B0-E6AE-FC44-9C1E-9157E47F3E22}"/>
              </a:ext>
            </a:extLst>
          </p:cNvPr>
          <p:cNvSpPr>
            <a:spLocks noGrp="1"/>
          </p:cNvSpPr>
          <p:nvPr>
            <p:ph type="title"/>
          </p:nvPr>
        </p:nvSpPr>
        <p:spPr>
          <a:xfrm>
            <a:off x="838200" y="365125"/>
            <a:ext cx="11353800" cy="106825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4AE4E612-D82F-8047-9A4A-926B1865E0C1}"/>
              </a:ext>
            </a:extLst>
          </p:cNvPr>
          <p:cNvSpPr>
            <a:spLocks noGrp="1"/>
          </p:cNvSpPr>
          <p:nvPr>
            <p:ph sz="half" idx="1"/>
          </p:nvPr>
        </p:nvSpPr>
        <p:spPr>
          <a:xfrm>
            <a:off x="838200" y="1825625"/>
            <a:ext cx="5181600" cy="4351338"/>
          </a:xfrm>
          <a:prstGeom prst="rect">
            <a:avLst/>
          </a:prstGeom>
        </p:spPr>
        <p:txBody>
          <a:bodyPr/>
          <a:lstStyle>
            <a:lvl1pPr>
              <a:buSzPct val="100000"/>
              <a:defRPr sz="2800"/>
            </a:lvl1pPr>
            <a:lvl2pPr marL="800100" indent="-228600">
              <a:buClr>
                <a:srgbClr val="F99D31"/>
              </a:buClr>
              <a:buSzPct val="100000"/>
              <a:buFont typeface="Wingdings" panose="05000000000000000000" pitchFamily="2" charset="2"/>
              <a:buChar char="§"/>
              <a:defRPr sz="2400"/>
            </a:lvl2pPr>
            <a:lvl3pPr marL="1257300" indent="-228600">
              <a:buSzPct val="100000"/>
              <a:buFont typeface="Wingdings" panose="05000000000000000000" pitchFamily="2" charset="2"/>
              <a:buChar char="§"/>
              <a:defRPr sz="2200"/>
            </a:lvl3pPr>
            <a:lvl4pPr marL="1657350" indent="-228600">
              <a:buClr>
                <a:srgbClr val="FFC222"/>
              </a:buClr>
              <a:buSzPct val="100000"/>
              <a:buFont typeface="Arial" panose="020B0604020202020204" pitchFamily="34" charset="0"/>
              <a:buChar char="•"/>
              <a:defRPr/>
            </a:lvl4pPr>
            <a:lvl5pPr marL="2114550" marR="0" indent="-228600" algn="l" defTabSz="914400" rtl="0" eaLnBrk="1" fontAlgn="auto" latinLnBrk="0" hangingPunct="1">
              <a:lnSpc>
                <a:spcPct val="90000"/>
              </a:lnSpc>
              <a:spcBef>
                <a:spcPts val="500"/>
              </a:spcBef>
              <a:spcAft>
                <a:spcPts val="0"/>
              </a:spcAft>
              <a:buClr>
                <a:schemeClr val="accent1"/>
              </a:buClr>
              <a:buSzPct val="100000"/>
              <a:buFont typeface="Arial" panose="020B0604020202020204" pitchFamily="34" charset="0"/>
              <a:buChar char="•"/>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52CE454-5B07-644C-99C2-BE72A4F5D132}"/>
              </a:ext>
            </a:extLst>
          </p:cNvPr>
          <p:cNvSpPr>
            <a:spLocks noGrp="1"/>
          </p:cNvSpPr>
          <p:nvPr>
            <p:ph sz="half" idx="2"/>
          </p:nvPr>
        </p:nvSpPr>
        <p:spPr>
          <a:xfrm>
            <a:off x="6172200" y="1825625"/>
            <a:ext cx="5181600" cy="4351338"/>
          </a:xfrm>
          <a:prstGeom prst="rect">
            <a:avLst/>
          </a:prstGeom>
        </p:spPr>
        <p:txBody>
          <a:bodyPr/>
          <a:lstStyle>
            <a:lvl1pPr>
              <a:buSzPct val="100000"/>
              <a:defRPr sz="2800"/>
            </a:lvl1pPr>
            <a:lvl2pPr>
              <a:buClr>
                <a:srgbClr val="F99D31"/>
              </a:buClr>
              <a:buSzPct val="100000"/>
              <a:defRPr/>
            </a:lvl2pPr>
            <a:lvl3pPr marL="1257300" indent="-228600">
              <a:buSzPct val="100000"/>
              <a:buFont typeface="Wingdings" panose="05000000000000000000" pitchFamily="2" charset="2"/>
              <a:buChar char="§"/>
              <a:defRPr/>
            </a:lvl3pPr>
            <a:lvl4pPr marL="1657350" indent="-228600">
              <a:buSzPct val="100000"/>
              <a:buFont typeface="Arial" panose="020B0604020202020204" pitchFamily="34" charset="0"/>
              <a:buChar char="•"/>
              <a:defRPr/>
            </a:lvl4pPr>
            <a:lvl5pPr>
              <a:buSzPct val="10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8D14A65B-C782-6947-A3EE-348103E301AD}"/>
              </a:ext>
            </a:extLst>
          </p:cNvPr>
          <p:cNvSpPr>
            <a:spLocks noGrp="1"/>
          </p:cNvSpPr>
          <p:nvPr>
            <p:ph type="ftr" sz="quarter" idx="11"/>
          </p:nvPr>
        </p:nvSpPr>
        <p:spPr>
          <a:xfrm>
            <a:off x="838200" y="6356350"/>
            <a:ext cx="7315199" cy="365125"/>
          </a:xfrm>
        </p:spPr>
        <p:txBody>
          <a:bodyPr/>
          <a:lstStyle/>
          <a:p>
            <a:endParaRPr lang="en-US"/>
          </a:p>
        </p:txBody>
      </p:sp>
      <p:sp>
        <p:nvSpPr>
          <p:cNvPr id="7" name="Slide Number Placeholder 6">
            <a:extLst>
              <a:ext uri="{FF2B5EF4-FFF2-40B4-BE49-F238E27FC236}">
                <a16:creationId xmlns:a16="http://schemas.microsoft.com/office/drawing/2014/main" id="{65834FCF-1F8F-1744-836D-39373772E649}"/>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3AF7A10A-96EA-09C1-49E6-11FE10285F9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2964163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FAEF7-F784-8245-BBD2-59678DDA4B54}"/>
              </a:ext>
            </a:extLst>
          </p:cNvPr>
          <p:cNvSpPr>
            <a:spLocks noGrp="1"/>
          </p:cNvSpPr>
          <p:nvPr>
            <p:ph type="title"/>
          </p:nvPr>
        </p:nvSpPr>
        <p:spPr>
          <a:xfrm>
            <a:off x="839788" y="365125"/>
            <a:ext cx="1135221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6DC8E61-47EB-AB45-8B84-4AC9FDC9E7EF}"/>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D9E7C9-C515-0245-BE8F-1CB39B9C77A4}"/>
              </a:ext>
            </a:extLst>
          </p:cNvPr>
          <p:cNvSpPr>
            <a:spLocks noGrp="1"/>
          </p:cNvSpPr>
          <p:nvPr>
            <p:ph sz="half" idx="2"/>
          </p:nvPr>
        </p:nvSpPr>
        <p:spPr>
          <a:xfrm>
            <a:off x="839788" y="2505075"/>
            <a:ext cx="5157787" cy="3684588"/>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B1A475F-6640-F142-A51B-36C755D4699D}"/>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Footer Placeholder 7">
            <a:extLst>
              <a:ext uri="{FF2B5EF4-FFF2-40B4-BE49-F238E27FC236}">
                <a16:creationId xmlns:a16="http://schemas.microsoft.com/office/drawing/2014/main" id="{B272463F-2062-9D4F-B8FB-EF113B4BB841}"/>
              </a:ext>
            </a:extLst>
          </p:cNvPr>
          <p:cNvSpPr>
            <a:spLocks noGrp="1"/>
          </p:cNvSpPr>
          <p:nvPr>
            <p:ph type="ftr" sz="quarter" idx="11"/>
          </p:nvPr>
        </p:nvSpPr>
        <p:spPr>
          <a:xfrm>
            <a:off x="838200" y="6356350"/>
            <a:ext cx="7315199" cy="365125"/>
          </a:xfrm>
        </p:spPr>
        <p:txBody>
          <a:bodyPr/>
          <a:lstStyle/>
          <a:p>
            <a:endParaRPr lang="en-US"/>
          </a:p>
        </p:txBody>
      </p:sp>
      <p:sp>
        <p:nvSpPr>
          <p:cNvPr id="9" name="Slide Number Placeholder 8">
            <a:extLst>
              <a:ext uri="{FF2B5EF4-FFF2-40B4-BE49-F238E27FC236}">
                <a16:creationId xmlns:a16="http://schemas.microsoft.com/office/drawing/2014/main" id="{FCFC8EA0-E9A7-074C-BD5D-1B4F65C24952}"/>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10" name="Content Placeholder 3">
            <a:extLst>
              <a:ext uri="{FF2B5EF4-FFF2-40B4-BE49-F238E27FC236}">
                <a16:creationId xmlns:a16="http://schemas.microsoft.com/office/drawing/2014/main" id="{2602D48B-350E-4035-906A-3958101321C1}"/>
              </a:ext>
            </a:extLst>
          </p:cNvPr>
          <p:cNvSpPr>
            <a:spLocks noGrp="1"/>
          </p:cNvSpPr>
          <p:nvPr>
            <p:ph sz="half" idx="13"/>
          </p:nvPr>
        </p:nvSpPr>
        <p:spPr>
          <a:xfrm>
            <a:off x="6172201" y="2541123"/>
            <a:ext cx="5183188" cy="3642902"/>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a:extLst>
              <a:ext uri="{FF2B5EF4-FFF2-40B4-BE49-F238E27FC236}">
                <a16:creationId xmlns:a16="http://schemas.microsoft.com/office/drawing/2014/main" id="{8CA4FDC1-0775-B1AF-8E5D-79BFD1946DB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1982084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159-9147-2148-B94E-4F0D5F5395C8}"/>
              </a:ext>
            </a:extLst>
          </p:cNvPr>
          <p:cNvSpPr>
            <a:spLocks noGrp="1"/>
          </p:cNvSpPr>
          <p:nvPr>
            <p:ph type="title"/>
          </p:nvPr>
        </p:nvSpPr>
        <p:spPr>
          <a:xfrm>
            <a:off x="838200" y="365126"/>
            <a:ext cx="11353800" cy="1068258"/>
          </a:xfrm>
        </p:spPr>
        <p:txBody>
          <a:bodyPr/>
          <a:lstStyle/>
          <a:p>
            <a:r>
              <a:rPr lang="en-US"/>
              <a:t>Click to edit Master title style</a:t>
            </a:r>
          </a:p>
        </p:txBody>
      </p:sp>
      <p:sp>
        <p:nvSpPr>
          <p:cNvPr id="4" name="Footer Placeholder 3">
            <a:extLst>
              <a:ext uri="{FF2B5EF4-FFF2-40B4-BE49-F238E27FC236}">
                <a16:creationId xmlns:a16="http://schemas.microsoft.com/office/drawing/2014/main" id="{1740507D-46AB-DB41-AEFC-D8719C3B72A6}"/>
              </a:ext>
            </a:extLst>
          </p:cNvPr>
          <p:cNvSpPr>
            <a:spLocks noGrp="1"/>
          </p:cNvSpPr>
          <p:nvPr>
            <p:ph type="ftr" sz="quarter" idx="11"/>
          </p:nvPr>
        </p:nvSpPr>
        <p:spPr>
          <a:xfrm>
            <a:off x="838200" y="6356350"/>
            <a:ext cx="7315200" cy="365125"/>
          </a:xfrm>
        </p:spPr>
        <p:txBody>
          <a:bodyPr/>
          <a:lstStyle/>
          <a:p>
            <a:endParaRPr lang="en-US"/>
          </a:p>
        </p:txBody>
      </p:sp>
      <p:sp>
        <p:nvSpPr>
          <p:cNvPr id="5" name="Slide Number Placeholder 4">
            <a:extLst>
              <a:ext uri="{FF2B5EF4-FFF2-40B4-BE49-F238E27FC236}">
                <a16:creationId xmlns:a16="http://schemas.microsoft.com/office/drawing/2014/main" id="{CCDFD34D-92A9-3649-9EB5-37C1B5CD7970}"/>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3" name="Picture 2">
            <a:extLst>
              <a:ext uri="{FF2B5EF4-FFF2-40B4-BE49-F238E27FC236}">
                <a16:creationId xmlns:a16="http://schemas.microsoft.com/office/drawing/2014/main" id="{4702A7A3-1392-33E8-BAF6-EE252D98289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3856189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4" name="Text Placeholder 23">
            <a:extLst>
              <a:ext uri="{FF2B5EF4-FFF2-40B4-BE49-F238E27FC236}">
                <a16:creationId xmlns:a16="http://schemas.microsoft.com/office/drawing/2014/main" id="{D3CB4FCA-F14C-E646-BE8E-CBE85C45090F}"/>
              </a:ext>
            </a:extLst>
          </p:cNvPr>
          <p:cNvSpPr>
            <a:spLocks noGrp="1"/>
          </p:cNvSpPr>
          <p:nvPr>
            <p:ph type="body" sz="quarter" idx="14" hasCustomPrompt="1"/>
          </p:nvPr>
        </p:nvSpPr>
        <p:spPr>
          <a:xfrm>
            <a:off x="2478858" y="351555"/>
            <a:ext cx="7221468" cy="1595438"/>
          </a:xfrm>
          <a:prstGeom prst="rect">
            <a:avLst/>
          </a:prstGeom>
          <a:solidFill>
            <a:schemeClr val="bg1"/>
          </a:solidFill>
        </p:spPr>
        <p:txBody>
          <a:bodyPr lIns="274320" tIns="182880" rIns="274320">
            <a:noAutofit/>
          </a:bodyPr>
          <a:lstStyle>
            <a:lvl1pPr marL="0" indent="0" algn="ctr">
              <a:buFontTx/>
              <a:buNone/>
              <a:defRPr sz="8800" b="1" cap="all" spc="-150" baseline="0">
                <a:solidFill>
                  <a:schemeClr val="accent1"/>
                </a:solidFill>
              </a:defRPr>
            </a:lvl1pPr>
          </a:lstStyle>
          <a:p>
            <a:pPr lvl="0"/>
            <a:r>
              <a:rPr lang="en-US"/>
              <a:t>Thank You</a:t>
            </a:r>
          </a:p>
        </p:txBody>
      </p:sp>
      <p:pic>
        <p:nvPicPr>
          <p:cNvPr id="5" name="Picture 4">
            <a:extLst>
              <a:ext uri="{FF2B5EF4-FFF2-40B4-BE49-F238E27FC236}">
                <a16:creationId xmlns:a16="http://schemas.microsoft.com/office/drawing/2014/main" id="{C565BB4F-4A21-8D45-A43A-E9CF342CE59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97338" y="3891346"/>
            <a:ext cx="3182370" cy="1392443"/>
          </a:xfrm>
          <a:prstGeom prst="rect">
            <a:avLst/>
          </a:prstGeom>
        </p:spPr>
      </p:pic>
      <p:sp>
        <p:nvSpPr>
          <p:cNvPr id="11" name="Rectangle 10">
            <a:extLst>
              <a:ext uri="{FF2B5EF4-FFF2-40B4-BE49-F238E27FC236}">
                <a16:creationId xmlns:a16="http://schemas.microsoft.com/office/drawing/2014/main" id="{6FA51511-95CA-DE43-8515-2AD009B79293}"/>
              </a:ext>
            </a:extLst>
          </p:cNvPr>
          <p:cNvSpPr/>
          <p:nvPr userDrawn="1"/>
        </p:nvSpPr>
        <p:spPr>
          <a:xfrm>
            <a:off x="0" y="5846126"/>
            <a:ext cx="4744721"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5C8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1C597C55-2553-F843-B3EF-33BE3A4146F8}"/>
              </a:ext>
            </a:extLst>
          </p:cNvPr>
          <p:cNvSpPr txBox="1"/>
          <p:nvPr userDrawn="1"/>
        </p:nvSpPr>
        <p:spPr>
          <a:xfrm>
            <a:off x="415636" y="5935089"/>
            <a:ext cx="4098327" cy="61555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Strengthening California Cities through Advocacy and Education</a:t>
            </a:r>
          </a:p>
        </p:txBody>
      </p:sp>
      <p:sp>
        <p:nvSpPr>
          <p:cNvPr id="28" name="Content Placeholder 27">
            <a:extLst>
              <a:ext uri="{FF2B5EF4-FFF2-40B4-BE49-F238E27FC236}">
                <a16:creationId xmlns:a16="http://schemas.microsoft.com/office/drawing/2014/main" id="{B409B1DE-C01F-4630-8B4F-29083ABDEA64}"/>
              </a:ext>
            </a:extLst>
          </p:cNvPr>
          <p:cNvSpPr>
            <a:spLocks noGrp="1"/>
          </p:cNvSpPr>
          <p:nvPr>
            <p:ph sz="quarter" idx="15"/>
          </p:nvPr>
        </p:nvSpPr>
        <p:spPr>
          <a:xfrm>
            <a:off x="2693324" y="2377440"/>
            <a:ext cx="6825816" cy="1128115"/>
          </a:xfrm>
          <a:prstGeom prst="rect">
            <a:avLst/>
          </a:prstGeom>
        </p:spPr>
        <p:txBody>
          <a:bodyPr/>
          <a:lstStyle>
            <a:lvl1pPr marL="0" indent="0" algn="ctr">
              <a:spcBef>
                <a:spcPts val="0"/>
              </a:spcBef>
              <a:buNone/>
              <a:defRPr sz="2800">
                <a:solidFill>
                  <a:srgbClr val="317297"/>
                </a:solidFill>
              </a:defRPr>
            </a:lvl1pPr>
          </a:lstStyle>
          <a:p>
            <a:pPr lvl="0"/>
            <a:r>
              <a:rPr lang="en-US"/>
              <a:t>Click to edit Master text styles</a:t>
            </a:r>
          </a:p>
        </p:txBody>
      </p:sp>
      <p:sp>
        <p:nvSpPr>
          <p:cNvPr id="2" name="Rectangle 1">
            <a:extLst>
              <a:ext uri="{FF2B5EF4-FFF2-40B4-BE49-F238E27FC236}">
                <a16:creationId xmlns:a16="http://schemas.microsoft.com/office/drawing/2014/main" id="{5F628983-BDE3-23AF-A0D6-9DB24CF325F4}"/>
              </a:ext>
            </a:extLst>
          </p:cNvPr>
          <p:cNvSpPr/>
          <p:nvPr userDrawn="1"/>
        </p:nvSpPr>
        <p:spPr>
          <a:xfrm>
            <a:off x="4901514" y="5846126"/>
            <a:ext cx="7000340"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2" name="TextBox 21">
            <a:extLst>
              <a:ext uri="{FF2B5EF4-FFF2-40B4-BE49-F238E27FC236}">
                <a16:creationId xmlns:a16="http://schemas.microsoft.com/office/drawing/2014/main" id="{7D10F876-F1A4-DE67-3AA6-87D0ACE3C8CC}"/>
              </a:ext>
            </a:extLst>
          </p:cNvPr>
          <p:cNvSpPr txBox="1"/>
          <p:nvPr userDrawn="1"/>
        </p:nvSpPr>
        <p:spPr>
          <a:xfrm>
            <a:off x="9473420" y="6079495"/>
            <a:ext cx="2068927" cy="338554"/>
          </a:xfrm>
          <a:prstGeom prst="rect">
            <a:avLst/>
          </a:prstGeom>
          <a:noFill/>
        </p:spPr>
        <p:txBody>
          <a:bodyPr wrap="square" rtlCol="0">
            <a:spAutoFit/>
          </a:bodyPr>
          <a:lstStyle/>
          <a:p>
            <a:r>
              <a:rPr lang="en-US" sz="1600">
                <a:solidFill>
                  <a:schemeClr val="bg1"/>
                </a:solidFill>
                <a:latin typeface="Century Gothic" panose="020B0502020202020204" pitchFamily="34" charset="0"/>
              </a:rPr>
              <a:t>www.calcities.org</a:t>
            </a:r>
          </a:p>
        </p:txBody>
      </p:sp>
      <p:pic>
        <p:nvPicPr>
          <p:cNvPr id="23" name="Picture 22">
            <a:extLst>
              <a:ext uri="{FF2B5EF4-FFF2-40B4-BE49-F238E27FC236}">
                <a16:creationId xmlns:a16="http://schemas.microsoft.com/office/drawing/2014/main" id="{FF2B4C1A-505C-C172-D55D-0AB1C63ECDCB}"/>
              </a:ext>
            </a:extLst>
          </p:cNvPr>
          <p:cNvPicPr>
            <a:picLocks noChangeAspect="1"/>
          </p:cNvPicPr>
          <p:nvPr userDrawn="1"/>
        </p:nvPicPr>
        <p:blipFill>
          <a:blip r:embed="rId3"/>
          <a:stretch>
            <a:fillRect/>
          </a:stretch>
        </p:blipFill>
        <p:spPr>
          <a:xfrm>
            <a:off x="6750290" y="6123135"/>
            <a:ext cx="114216" cy="251275"/>
          </a:xfrm>
          <a:prstGeom prst="rect">
            <a:avLst/>
          </a:prstGeom>
        </p:spPr>
      </p:pic>
      <p:pic>
        <p:nvPicPr>
          <p:cNvPr id="25" name="Picture 24">
            <a:extLst>
              <a:ext uri="{FF2B5EF4-FFF2-40B4-BE49-F238E27FC236}">
                <a16:creationId xmlns:a16="http://schemas.microsoft.com/office/drawing/2014/main" id="{FF138500-9A07-60A3-8262-EC97226BD1B0}"/>
              </a:ext>
            </a:extLst>
          </p:cNvPr>
          <p:cNvPicPr>
            <a:picLocks noChangeAspect="1"/>
          </p:cNvPicPr>
          <p:nvPr userDrawn="1"/>
        </p:nvPicPr>
        <p:blipFill>
          <a:blip r:embed="rId4"/>
          <a:srcRect/>
          <a:stretch/>
        </p:blipFill>
        <p:spPr>
          <a:xfrm>
            <a:off x="7001299" y="6130607"/>
            <a:ext cx="236331" cy="236331"/>
          </a:xfrm>
          <a:prstGeom prst="rect">
            <a:avLst/>
          </a:prstGeom>
        </p:spPr>
      </p:pic>
      <p:pic>
        <p:nvPicPr>
          <p:cNvPr id="26" name="Picture 25">
            <a:extLst>
              <a:ext uri="{FF2B5EF4-FFF2-40B4-BE49-F238E27FC236}">
                <a16:creationId xmlns:a16="http://schemas.microsoft.com/office/drawing/2014/main" id="{F8676CED-8A1C-C97D-8C54-D2BAF9BA3DCD}"/>
              </a:ext>
            </a:extLst>
          </p:cNvPr>
          <p:cNvPicPr>
            <a:picLocks noChangeAspect="1"/>
          </p:cNvPicPr>
          <p:nvPr userDrawn="1"/>
        </p:nvPicPr>
        <p:blipFill>
          <a:blip r:embed="rId5"/>
          <a:srcRect/>
          <a:stretch/>
        </p:blipFill>
        <p:spPr>
          <a:xfrm>
            <a:off x="7374423" y="6105911"/>
            <a:ext cx="285723" cy="285723"/>
          </a:xfrm>
          <a:prstGeom prst="rect">
            <a:avLst/>
          </a:prstGeom>
        </p:spPr>
      </p:pic>
      <p:pic>
        <p:nvPicPr>
          <p:cNvPr id="27" name="Picture 26">
            <a:extLst>
              <a:ext uri="{FF2B5EF4-FFF2-40B4-BE49-F238E27FC236}">
                <a16:creationId xmlns:a16="http://schemas.microsoft.com/office/drawing/2014/main" id="{D227F5DC-B18C-09E5-7667-F66A8F7C3D67}"/>
              </a:ext>
            </a:extLst>
          </p:cNvPr>
          <p:cNvPicPr>
            <a:picLocks noChangeAspect="1"/>
          </p:cNvPicPr>
          <p:nvPr userDrawn="1"/>
        </p:nvPicPr>
        <p:blipFill>
          <a:blip r:embed="rId6"/>
          <a:srcRect/>
          <a:stretch/>
        </p:blipFill>
        <p:spPr>
          <a:xfrm>
            <a:off x="7796939" y="6145978"/>
            <a:ext cx="201148" cy="205589"/>
          </a:xfrm>
          <a:prstGeom prst="rect">
            <a:avLst/>
          </a:prstGeom>
        </p:spPr>
      </p:pic>
      <p:pic>
        <p:nvPicPr>
          <p:cNvPr id="29" name="Picture 28">
            <a:extLst>
              <a:ext uri="{FF2B5EF4-FFF2-40B4-BE49-F238E27FC236}">
                <a16:creationId xmlns:a16="http://schemas.microsoft.com/office/drawing/2014/main" id="{2A4B91D0-71C1-8580-38D4-CE04AB545351}"/>
              </a:ext>
            </a:extLst>
          </p:cNvPr>
          <p:cNvPicPr>
            <a:picLocks noChangeAspect="1"/>
          </p:cNvPicPr>
          <p:nvPr userDrawn="1"/>
        </p:nvPicPr>
        <p:blipFill>
          <a:blip r:embed="rId7"/>
          <a:srcRect/>
          <a:stretch/>
        </p:blipFill>
        <p:spPr>
          <a:xfrm>
            <a:off x="8134882" y="6118811"/>
            <a:ext cx="259922" cy="259922"/>
          </a:xfrm>
          <a:prstGeom prst="rect">
            <a:avLst/>
          </a:prstGeom>
        </p:spPr>
      </p:pic>
      <p:sp>
        <p:nvSpPr>
          <p:cNvPr id="30" name="TextBox 29">
            <a:extLst>
              <a:ext uri="{FF2B5EF4-FFF2-40B4-BE49-F238E27FC236}">
                <a16:creationId xmlns:a16="http://schemas.microsoft.com/office/drawing/2014/main" id="{4590734A-3EFE-4103-223E-7B97AB052B66}"/>
              </a:ext>
            </a:extLst>
          </p:cNvPr>
          <p:cNvSpPr txBox="1"/>
          <p:nvPr userDrawn="1"/>
        </p:nvSpPr>
        <p:spPr>
          <a:xfrm>
            <a:off x="5469657" y="6064106"/>
            <a:ext cx="1316853" cy="369332"/>
          </a:xfrm>
          <a:prstGeom prst="rect">
            <a:avLst/>
          </a:prstGeom>
          <a:noFill/>
        </p:spPr>
        <p:txBody>
          <a:bodyPr wrap="square" rtlCol="0">
            <a:spAutoFit/>
          </a:bodyPr>
          <a:lstStyle/>
          <a:p>
            <a:r>
              <a:rPr lang="en-US" sz="180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11300197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5B0FD-D521-D243-A414-380416B5AF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AE7B76F-20B5-7A47-96DF-BBA887E543FA}"/>
              </a:ext>
            </a:extLst>
          </p:cNvPr>
          <p:cNvSpPr>
            <a:spLocks noGrp="1"/>
          </p:cNvSpPr>
          <p:nvPr>
            <p:ph idx="1"/>
          </p:nvPr>
        </p:nvSpPr>
        <p:spPr>
          <a:xfrm>
            <a:off x="5183188" y="457201"/>
            <a:ext cx="6172200" cy="5403850"/>
          </a:xfrm>
          <a:prstGeom prst="rect">
            <a:avLst/>
          </a:prstGeom>
          <a:solidFill>
            <a:schemeClr val="bg2"/>
          </a:solidFill>
        </p:spPr>
        <p:txBody>
          <a:bodyPr tIns="274320"/>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CF6900D-B238-234E-BB8F-1459E52ACE38}"/>
              </a:ext>
            </a:extLst>
          </p:cNvPr>
          <p:cNvSpPr>
            <a:spLocks noGrp="1"/>
          </p:cNvSpPr>
          <p:nvPr>
            <p:ph type="body" sz="half" idx="2"/>
          </p:nvPr>
        </p:nvSpPr>
        <p:spPr>
          <a:xfrm>
            <a:off x="839788" y="2057400"/>
            <a:ext cx="3932237" cy="3811588"/>
          </a:xfrm>
          <a:prstGeom prst="rect">
            <a:avLst/>
          </a:prstGeom>
        </p:spPr>
        <p:txBody>
          <a:bodyPr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DBE1C236-25C4-FC42-B6B9-6EB6BC4E7C27}"/>
              </a:ext>
            </a:extLst>
          </p:cNvPr>
          <p:cNvSpPr>
            <a:spLocks noGrp="1"/>
          </p:cNvSpPr>
          <p:nvPr>
            <p:ph type="ftr" sz="quarter" idx="11"/>
          </p:nvPr>
        </p:nvSpPr>
        <p:spPr>
          <a:xfrm>
            <a:off x="838200" y="6356350"/>
            <a:ext cx="7315199" cy="365125"/>
          </a:xfrm>
        </p:spPr>
        <p:txBody>
          <a:bodyPr/>
          <a:lstStyle/>
          <a:p>
            <a:endParaRPr lang="en-US"/>
          </a:p>
        </p:txBody>
      </p:sp>
      <p:sp>
        <p:nvSpPr>
          <p:cNvPr id="7" name="Slide Number Placeholder 6">
            <a:extLst>
              <a:ext uri="{FF2B5EF4-FFF2-40B4-BE49-F238E27FC236}">
                <a16:creationId xmlns:a16="http://schemas.microsoft.com/office/drawing/2014/main" id="{F305AC7E-6226-974F-A6F5-0FBA202BFE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AC058EA4-3328-C378-F11C-0C1313D8C9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2178905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DDCA-730D-6540-8B76-9078D599BA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7BBA82-17C9-3B40-93A6-966269908C84}"/>
              </a:ext>
            </a:extLst>
          </p:cNvPr>
          <p:cNvSpPr>
            <a:spLocks noGrp="1"/>
          </p:cNvSpPr>
          <p:nvPr>
            <p:ph type="pic" idx="1"/>
          </p:nvPr>
        </p:nvSpPr>
        <p:spPr>
          <a:xfrm>
            <a:off x="5183188" y="457201"/>
            <a:ext cx="6172200" cy="540385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3D581BC-7A31-8944-A81F-CF4EEECB3CEA}"/>
              </a:ext>
            </a:extLst>
          </p:cNvPr>
          <p:cNvSpPr>
            <a:spLocks noGrp="1"/>
          </p:cNvSpPr>
          <p:nvPr>
            <p:ph type="body" sz="half" idx="2"/>
          </p:nvPr>
        </p:nvSpPr>
        <p:spPr>
          <a:xfrm>
            <a:off x="839788" y="2057400"/>
            <a:ext cx="3932237" cy="3811588"/>
          </a:xfrm>
          <a:prstGeom prst="rect">
            <a:avLst/>
          </a:prstGeom>
        </p:spPr>
        <p:txBody>
          <a:bodyPr lIns="274320"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F9E23C-7D52-474F-AAE9-0437A7E1B8CF}"/>
              </a:ext>
            </a:extLst>
          </p:cNvPr>
          <p:cNvSpPr>
            <a:spLocks noGrp="1"/>
          </p:cNvSpPr>
          <p:nvPr>
            <p:ph type="ftr" sz="quarter" idx="11"/>
          </p:nvPr>
        </p:nvSpPr>
        <p:spPr>
          <a:xfrm>
            <a:off x="838200" y="6356350"/>
            <a:ext cx="7315199" cy="365125"/>
          </a:xfrm>
        </p:spPr>
        <p:txBody>
          <a:bodyPr/>
          <a:lstStyle/>
          <a:p>
            <a:endParaRPr lang="en-US"/>
          </a:p>
        </p:txBody>
      </p:sp>
      <p:sp>
        <p:nvSpPr>
          <p:cNvPr id="7" name="Slide Number Placeholder 6">
            <a:extLst>
              <a:ext uri="{FF2B5EF4-FFF2-40B4-BE49-F238E27FC236}">
                <a16:creationId xmlns:a16="http://schemas.microsoft.com/office/drawing/2014/main" id="{D6B70740-1377-3C47-AB4F-B365408800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9A55D159-4624-F944-A3AE-BDC68CE41B6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2469741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6B929-7B8B-B3B4-B253-408E2438C5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F08154D-209D-C363-56D8-CEE17F4BF3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534CA48-1693-32AF-BBF1-FA7BFA93D7D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0683E12-1F6F-4C8F-901F-99673804ACBB}" type="datetimeFigureOut">
              <a:rPr kumimoji="0" lang="en-US" sz="1800" b="0" i="0" u="none" strike="noStrike" kern="1200" cap="none" spc="0" normalizeH="0" baseline="0" noProof="0" smtClean="0">
                <a:ln>
                  <a:noFill/>
                </a:ln>
                <a:solidFill>
                  <a:srgbClr val="000000"/>
                </a:solidFill>
                <a:effectLst/>
                <a:uLnTx/>
                <a:uFillTx/>
                <a:latin typeface="Century Gothic" panose="020F03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8/7/2025</a:t>
            </a:fld>
            <a:endParaRPr kumimoji="0" lang="en-US" sz="1800" b="0" i="0" u="none" strike="noStrike" kern="1200" cap="none" spc="0" normalizeH="0" baseline="0" noProof="0">
              <a:ln>
                <a:noFill/>
              </a:ln>
              <a:solidFill>
                <a:srgbClr val="000000"/>
              </a:solidFill>
              <a:effectLst/>
              <a:uLnTx/>
              <a:uFillTx/>
              <a:latin typeface="Century Gothic" panose="020F0302020204030204"/>
              <a:ea typeface="+mn-ea"/>
              <a:cs typeface="+mn-cs"/>
            </a:endParaRPr>
          </a:p>
        </p:txBody>
      </p:sp>
      <p:sp>
        <p:nvSpPr>
          <p:cNvPr id="5" name="Footer Placeholder 4">
            <a:extLst>
              <a:ext uri="{FF2B5EF4-FFF2-40B4-BE49-F238E27FC236}">
                <a16:creationId xmlns:a16="http://schemas.microsoft.com/office/drawing/2014/main" id="{54B8750A-8E61-C118-D792-0F9F9BB0CC43}"/>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000000">
                  <a:tint val="75000"/>
                </a:srgbClr>
              </a:solidFill>
              <a:effectLst/>
              <a:uLnTx/>
              <a:uFillTx/>
              <a:latin typeface="Century Gothic" panose="020F0302020204030204"/>
              <a:ea typeface="+mn-ea"/>
              <a:cs typeface="+mn-cs"/>
            </a:endParaRPr>
          </a:p>
        </p:txBody>
      </p:sp>
      <p:sp>
        <p:nvSpPr>
          <p:cNvPr id="6" name="Slide Number Placeholder 5">
            <a:extLst>
              <a:ext uri="{FF2B5EF4-FFF2-40B4-BE49-F238E27FC236}">
                <a16:creationId xmlns:a16="http://schemas.microsoft.com/office/drawing/2014/main" id="{AE147B43-C7AD-9DB3-AB37-551A8BE854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E76A19-B9C2-4490-BF72-F251D4B24F17}" type="slidenum">
              <a:rPr kumimoji="0" lang="en-US" sz="1000" b="0" i="0" u="none" strike="noStrike" kern="1200" cap="none" spc="0" normalizeH="0" baseline="0" noProof="0" smtClean="0">
                <a:ln>
                  <a:noFill/>
                </a:ln>
                <a:solidFill>
                  <a:srgbClr val="000000">
                    <a:tint val="75000"/>
                  </a:srgbClr>
                </a:solidFill>
                <a:effectLst/>
                <a:uLnTx/>
                <a:uFillTx/>
                <a:latin typeface="Century Gothic" panose="020F03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00" b="0" i="0" u="none" strike="noStrike" kern="1200" cap="none" spc="0" normalizeH="0" baseline="0" noProof="0">
              <a:ln>
                <a:noFill/>
              </a:ln>
              <a:solidFill>
                <a:srgbClr val="000000">
                  <a:tint val="75000"/>
                </a:srgbClr>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4250460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rimary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16B6D54-970A-47A9-8DF3-A7D9931819D5}"/>
              </a:ext>
            </a:extLst>
          </p:cNvPr>
          <p:cNvSpPr/>
          <p:nvPr userDrawn="1"/>
        </p:nvSpPr>
        <p:spPr>
          <a:xfrm>
            <a:off x="-100584" y="-64008"/>
            <a:ext cx="12292584" cy="6922008"/>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2287C8A-F9C9-43CC-B525-915AB524F5DC}"/>
              </a:ext>
            </a:extLst>
          </p:cNvPr>
          <p:cNvSpPr/>
          <p:nvPr userDrawn="1"/>
        </p:nvSpPr>
        <p:spPr>
          <a:xfrm>
            <a:off x="-218661" y="2047992"/>
            <a:ext cx="4353558"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oter Placeholder 2">
            <a:extLst>
              <a:ext uri="{FF2B5EF4-FFF2-40B4-BE49-F238E27FC236}">
                <a16:creationId xmlns:a16="http://schemas.microsoft.com/office/drawing/2014/main" id="{B09E3E9F-65C8-4E11-BE7F-19F62CFD8F8F}"/>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D501DDB5-5CD0-48A0-973E-431513B18FBB}"/>
              </a:ext>
            </a:extLst>
          </p:cNvPr>
          <p:cNvSpPr>
            <a:spLocks noGrp="1"/>
          </p:cNvSpPr>
          <p:nvPr>
            <p:ph type="sldNum" sz="quarter" idx="11"/>
          </p:nvPr>
        </p:nvSpPr>
        <p:spPr/>
        <p:txBody>
          <a:bodyPr/>
          <a:lstStyle/>
          <a:p>
            <a:fld id="{B5405C48-853C-B84D-B21B-D6D599F83FFD}" type="slidenum">
              <a:rPr lang="en-US" smtClean="0"/>
              <a:pPr/>
              <a:t>‹#›</a:t>
            </a:fld>
            <a:endParaRPr lang="en-US"/>
          </a:p>
        </p:txBody>
      </p:sp>
      <p:pic>
        <p:nvPicPr>
          <p:cNvPr id="7" name="Picture 6">
            <a:extLst>
              <a:ext uri="{FF2B5EF4-FFF2-40B4-BE49-F238E27FC236}">
                <a16:creationId xmlns:a16="http://schemas.microsoft.com/office/drawing/2014/main" id="{74B941E6-2595-4F61-805C-303A2F5665EB}"/>
              </a:ext>
            </a:extLst>
          </p:cNvPr>
          <p:cNvPicPr>
            <a:picLocks noChangeAspect="1"/>
          </p:cNvPicPr>
          <p:nvPr userDrawn="1"/>
        </p:nvPicPr>
        <p:blipFill>
          <a:blip r:embed="rId2"/>
          <a:srcRect/>
          <a:stretch/>
        </p:blipFill>
        <p:spPr>
          <a:xfrm>
            <a:off x="358256" y="2269498"/>
            <a:ext cx="3293410" cy="1441028"/>
          </a:xfrm>
          <a:prstGeom prst="rect">
            <a:avLst/>
          </a:prstGeom>
        </p:spPr>
      </p:pic>
      <p:sp>
        <p:nvSpPr>
          <p:cNvPr id="8" name="Rectangle 7">
            <a:extLst>
              <a:ext uri="{FF2B5EF4-FFF2-40B4-BE49-F238E27FC236}">
                <a16:creationId xmlns:a16="http://schemas.microsoft.com/office/drawing/2014/main" id="{091721B7-EA91-4698-AE58-03D0C77B0D93}"/>
              </a:ext>
            </a:extLst>
          </p:cNvPr>
          <p:cNvSpPr/>
          <p:nvPr userDrawn="1"/>
        </p:nvSpPr>
        <p:spPr>
          <a:xfrm>
            <a:off x="4328481" y="2051919"/>
            <a:ext cx="7929780" cy="26956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5C9D3EF-B5A0-425F-9DC5-731EE4642F4F}"/>
              </a:ext>
            </a:extLst>
          </p:cNvPr>
          <p:cNvSpPr txBox="1"/>
          <p:nvPr userDrawn="1"/>
        </p:nvSpPr>
        <p:spPr>
          <a:xfrm>
            <a:off x="217579" y="3868943"/>
            <a:ext cx="4069080" cy="584775"/>
          </a:xfrm>
          <a:prstGeom prst="rect">
            <a:avLst/>
          </a:prstGeom>
          <a:noFill/>
        </p:spPr>
        <p:txBody>
          <a:bodyPr wrap="square" rtlCol="0">
            <a:spAutoFit/>
          </a:bodyPr>
          <a:lstStyle/>
          <a:p>
            <a:r>
              <a:rPr lang="en-US" sz="1600">
                <a:solidFill>
                  <a:srgbClr val="317297"/>
                </a:solidFill>
                <a:latin typeface="+mj-lt"/>
                <a:cs typeface="Gotham Medium" pitchFamily="2" charset="0"/>
              </a:rPr>
              <a:t>Strengthening California Cities </a:t>
            </a:r>
          </a:p>
          <a:p>
            <a:r>
              <a:rPr lang="en-US" sz="1600">
                <a:solidFill>
                  <a:srgbClr val="317297"/>
                </a:solidFill>
                <a:latin typeface="+mj-lt"/>
                <a:cs typeface="Gotham Medium" pitchFamily="2" charset="0"/>
              </a:rPr>
              <a:t>through Advocacy and Education</a:t>
            </a:r>
          </a:p>
        </p:txBody>
      </p:sp>
      <p:sp>
        <p:nvSpPr>
          <p:cNvPr id="13" name="TextBox 12">
            <a:extLst>
              <a:ext uri="{FF2B5EF4-FFF2-40B4-BE49-F238E27FC236}">
                <a16:creationId xmlns:a16="http://schemas.microsoft.com/office/drawing/2014/main" id="{9F4BACC9-A154-4EDC-99D6-C1C5C9F0A95B}"/>
              </a:ext>
            </a:extLst>
          </p:cNvPr>
          <p:cNvSpPr txBox="1"/>
          <p:nvPr userDrawn="1"/>
        </p:nvSpPr>
        <p:spPr>
          <a:xfrm>
            <a:off x="6894841" y="5988110"/>
            <a:ext cx="5058751" cy="400110"/>
          </a:xfrm>
          <a:prstGeom prst="rect">
            <a:avLst/>
          </a:prstGeom>
          <a:noFill/>
        </p:spPr>
        <p:txBody>
          <a:bodyPr wrap="square" rtlCol="0">
            <a:spAutoFit/>
          </a:bodyPr>
          <a:lstStyle/>
          <a:p>
            <a:pPr algn="r"/>
            <a:endParaRPr lang="en-US" sz="200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94693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3F74A7A-5A84-00FF-5837-0397EC775441}"/>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5"/>
            <a:ext cx="11350752" cy="9776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8" name="Rectangle 7">
            <a:extLst>
              <a:ext uri="{FF2B5EF4-FFF2-40B4-BE49-F238E27FC236}">
                <a16:creationId xmlns:a16="http://schemas.microsoft.com/office/drawing/2014/main" id="{34EE9A24-E05B-4DA4-AE57-2BF9B44D3252}"/>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31144A5B-3FF2-4DE9-9855-E8E3D6BDBDFD}"/>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a:solidFill>
                  <a:schemeClr val="bg1"/>
                </a:solidFill>
                <a:latin typeface="Century Gothic" panose="020B0502020202020204" pitchFamily="34" charset="0"/>
              </a:rPr>
              <a:t>Strengthening California Cities through Advocacy and Education</a:t>
            </a:r>
          </a:p>
        </p:txBody>
      </p:sp>
      <p:pic>
        <p:nvPicPr>
          <p:cNvPr id="13" name="Picture 12">
            <a:extLst>
              <a:ext uri="{FF2B5EF4-FFF2-40B4-BE49-F238E27FC236}">
                <a16:creationId xmlns:a16="http://schemas.microsoft.com/office/drawing/2014/main" id="{0D780096-B914-4EB8-98E6-C311A969D60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TextBox 3">
            <a:extLst>
              <a:ext uri="{FF2B5EF4-FFF2-40B4-BE49-F238E27FC236}">
                <a16:creationId xmlns:a16="http://schemas.microsoft.com/office/drawing/2014/main" id="{C1E50921-2D7A-2422-9BAB-9FBCC4A4779B}"/>
              </a:ext>
            </a:extLst>
          </p:cNvPr>
          <p:cNvSpPr txBox="1"/>
          <p:nvPr userDrawn="1"/>
        </p:nvSpPr>
        <p:spPr>
          <a:xfrm>
            <a:off x="8545732" y="6298426"/>
            <a:ext cx="1394493" cy="261610"/>
          </a:xfrm>
          <a:prstGeom prst="rect">
            <a:avLst/>
          </a:prstGeom>
          <a:noFill/>
        </p:spPr>
        <p:txBody>
          <a:bodyPr wrap="square" rtlCol="0">
            <a:spAutoFit/>
          </a:bodyPr>
          <a:lstStyle/>
          <a:p>
            <a:r>
              <a:rPr lang="en-US" sz="1100">
                <a:solidFill>
                  <a:schemeClr val="bg1"/>
                </a:solidFill>
                <a:latin typeface="Century Gothic" panose="020B0502020202020204" pitchFamily="34" charset="0"/>
              </a:rPr>
              <a:t>www.calcities.org</a:t>
            </a:r>
          </a:p>
        </p:txBody>
      </p:sp>
      <p:pic>
        <p:nvPicPr>
          <p:cNvPr id="17" name="Picture 16">
            <a:extLst>
              <a:ext uri="{FF2B5EF4-FFF2-40B4-BE49-F238E27FC236}">
                <a16:creationId xmlns:a16="http://schemas.microsoft.com/office/drawing/2014/main" id="{78F424A2-7EBB-A655-40A0-EB6142B83E4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8" name="Picture 17">
            <a:extLst>
              <a:ext uri="{FF2B5EF4-FFF2-40B4-BE49-F238E27FC236}">
                <a16:creationId xmlns:a16="http://schemas.microsoft.com/office/drawing/2014/main" id="{B0A44EB2-F91D-FF18-4351-9C15108451B9}"/>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19" name="Picture 18">
            <a:extLst>
              <a:ext uri="{FF2B5EF4-FFF2-40B4-BE49-F238E27FC236}">
                <a16:creationId xmlns:a16="http://schemas.microsoft.com/office/drawing/2014/main" id="{C4353540-775B-810C-BDC0-CE61E42A3E1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0" name="Picture 19">
            <a:extLst>
              <a:ext uri="{FF2B5EF4-FFF2-40B4-BE49-F238E27FC236}">
                <a16:creationId xmlns:a16="http://schemas.microsoft.com/office/drawing/2014/main" id="{55AE9A36-FCA7-67E3-7708-164C105617CC}"/>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1" name="Picture 20">
            <a:extLst>
              <a:ext uri="{FF2B5EF4-FFF2-40B4-BE49-F238E27FC236}">
                <a16:creationId xmlns:a16="http://schemas.microsoft.com/office/drawing/2014/main" id="{80E8183D-925D-9236-74E0-C0DEABF37056}"/>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2" name="TextBox 21">
            <a:extLst>
              <a:ext uri="{FF2B5EF4-FFF2-40B4-BE49-F238E27FC236}">
                <a16:creationId xmlns:a16="http://schemas.microsoft.com/office/drawing/2014/main" id="{FD8A1EEA-21E2-53D3-609C-899B340B9906}"/>
              </a:ext>
            </a:extLst>
          </p:cNvPr>
          <p:cNvSpPr txBox="1"/>
          <p:nvPr userDrawn="1"/>
        </p:nvSpPr>
        <p:spPr>
          <a:xfrm>
            <a:off x="6194107" y="6290732"/>
            <a:ext cx="887582" cy="276999"/>
          </a:xfrm>
          <a:prstGeom prst="rect">
            <a:avLst/>
          </a:prstGeom>
          <a:noFill/>
        </p:spPr>
        <p:txBody>
          <a:bodyPr wrap="square" rtlCol="0">
            <a:spAutoFit/>
          </a:bodyPr>
          <a:lstStyle/>
          <a:p>
            <a:r>
              <a:rPr lang="en-US" sz="120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12351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006E6BC-E69C-40A3-ADA7-15C8F2B167EA}"/>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 name="Title 1">
            <a:extLst>
              <a:ext uri="{FF2B5EF4-FFF2-40B4-BE49-F238E27FC236}">
                <a16:creationId xmlns:a16="http://schemas.microsoft.com/office/drawing/2014/main" id="{5BCEC4AD-252B-7D4B-9112-08ED21D2127B}"/>
              </a:ext>
            </a:extLst>
          </p:cNvPr>
          <p:cNvSpPr>
            <a:spLocks noGrp="1"/>
          </p:cNvSpPr>
          <p:nvPr>
            <p:ph type="title"/>
          </p:nvPr>
        </p:nvSpPr>
        <p:spPr>
          <a:xfrm>
            <a:off x="841248" y="365126"/>
            <a:ext cx="11350752" cy="91997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3A2AA55-818D-BE4A-BD0B-925C60600F63}"/>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AAD7C81-EC42-BE4B-9F9A-B36B071A6A73}"/>
              </a:ext>
            </a:extLst>
          </p:cNvPr>
          <p:cNvSpPr>
            <a:spLocks noGrp="1"/>
          </p:cNvSpPr>
          <p:nvPr>
            <p:ph type="ftr" sz="quarter" idx="11"/>
          </p:nvPr>
        </p:nvSpPr>
        <p:spPr>
          <a:xfrm>
            <a:off x="838200" y="6356350"/>
            <a:ext cx="7315199" cy="365125"/>
          </a:xfrm>
        </p:spPr>
        <p:txBody>
          <a:bodyPr/>
          <a:lstStyle/>
          <a:p>
            <a:endParaRPr lang="en-US"/>
          </a:p>
        </p:txBody>
      </p:sp>
      <p:sp>
        <p:nvSpPr>
          <p:cNvPr id="6" name="Slide Number Placeholder 5">
            <a:extLst>
              <a:ext uri="{FF2B5EF4-FFF2-40B4-BE49-F238E27FC236}">
                <a16:creationId xmlns:a16="http://schemas.microsoft.com/office/drawing/2014/main" id="{657BC995-9813-E749-A0CA-8297C1EBE207}"/>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7" name="Content Placeholder 2">
            <a:extLst>
              <a:ext uri="{FF2B5EF4-FFF2-40B4-BE49-F238E27FC236}">
                <a16:creationId xmlns:a16="http://schemas.microsoft.com/office/drawing/2014/main" id="{EB7377DC-DA9B-48CC-BF83-0B7CE4608B3E}"/>
              </a:ext>
            </a:extLst>
          </p:cNvPr>
          <p:cNvSpPr>
            <a:spLocks noGrp="1"/>
          </p:cNvSpPr>
          <p:nvPr>
            <p:ph idx="1"/>
          </p:nvPr>
        </p:nvSpPr>
        <p:spPr>
          <a:xfrm>
            <a:off x="838200" y="1825625"/>
            <a:ext cx="10515600" cy="4351338"/>
          </a:xfrm>
          <a:prstGeom prst="rect">
            <a:avLst/>
          </a:prstGeom>
        </p:spPr>
        <p:txBody>
          <a:bodyPr l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380B2A07-1B64-4243-8552-024B91250335}"/>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9" name="TextBox 8">
            <a:extLst>
              <a:ext uri="{FF2B5EF4-FFF2-40B4-BE49-F238E27FC236}">
                <a16:creationId xmlns:a16="http://schemas.microsoft.com/office/drawing/2014/main" id="{1EA344D7-9954-4D7B-B7BA-7FDA737EA861}"/>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a:solidFill>
                  <a:schemeClr val="bg1"/>
                </a:solidFill>
                <a:latin typeface="Century Gothic" panose="020B0502020202020204" pitchFamily="34" charset="0"/>
              </a:rPr>
              <a:t>Strengthening California Cities through Advocacy and Education</a:t>
            </a:r>
          </a:p>
        </p:txBody>
      </p:sp>
      <p:sp>
        <p:nvSpPr>
          <p:cNvPr id="12" name="TextBox 11">
            <a:extLst>
              <a:ext uri="{FF2B5EF4-FFF2-40B4-BE49-F238E27FC236}">
                <a16:creationId xmlns:a16="http://schemas.microsoft.com/office/drawing/2014/main" id="{B458BF4C-962A-4EAD-B9BE-37447E8FC127}"/>
              </a:ext>
            </a:extLst>
          </p:cNvPr>
          <p:cNvSpPr txBox="1"/>
          <p:nvPr userDrawn="1"/>
        </p:nvSpPr>
        <p:spPr>
          <a:xfrm>
            <a:off x="8545732" y="6298426"/>
            <a:ext cx="1394493" cy="261610"/>
          </a:xfrm>
          <a:prstGeom prst="rect">
            <a:avLst/>
          </a:prstGeom>
          <a:noFill/>
        </p:spPr>
        <p:txBody>
          <a:bodyPr wrap="square" rtlCol="0">
            <a:spAutoFit/>
          </a:bodyPr>
          <a:lstStyle/>
          <a:p>
            <a:r>
              <a:rPr lang="en-US" sz="1100">
                <a:solidFill>
                  <a:schemeClr val="bg1"/>
                </a:solidFill>
                <a:latin typeface="Century Gothic" panose="020B0502020202020204" pitchFamily="34" charset="0"/>
              </a:rPr>
              <a:t>www.calcities.org</a:t>
            </a:r>
          </a:p>
        </p:txBody>
      </p:sp>
      <p:pic>
        <p:nvPicPr>
          <p:cNvPr id="13" name="Picture 12">
            <a:extLst>
              <a:ext uri="{FF2B5EF4-FFF2-40B4-BE49-F238E27FC236}">
                <a16:creationId xmlns:a16="http://schemas.microsoft.com/office/drawing/2014/main" id="{28074896-C4CD-4A77-93D1-3F2C6DB2AD6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pic>
        <p:nvPicPr>
          <p:cNvPr id="15" name="Picture 14">
            <a:extLst>
              <a:ext uri="{FF2B5EF4-FFF2-40B4-BE49-F238E27FC236}">
                <a16:creationId xmlns:a16="http://schemas.microsoft.com/office/drawing/2014/main" id="{4410A11D-EF8D-44C6-8042-4A7509A22393}"/>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16" name="Picture 15">
            <a:extLst>
              <a:ext uri="{FF2B5EF4-FFF2-40B4-BE49-F238E27FC236}">
                <a16:creationId xmlns:a16="http://schemas.microsoft.com/office/drawing/2014/main" id="{AF05E042-3FB2-479F-A385-EE96784C0BE5}"/>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4" name="Picture 3">
            <a:extLst>
              <a:ext uri="{FF2B5EF4-FFF2-40B4-BE49-F238E27FC236}">
                <a16:creationId xmlns:a16="http://schemas.microsoft.com/office/drawing/2014/main" id="{23950CDF-E20E-079B-56A7-5D5AF8447BF2}"/>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18" name="Picture 17">
            <a:extLst>
              <a:ext uri="{FF2B5EF4-FFF2-40B4-BE49-F238E27FC236}">
                <a16:creationId xmlns:a16="http://schemas.microsoft.com/office/drawing/2014/main" id="{BAD842F4-4970-AF7A-E2B1-2BB23523B063}"/>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19" name="Picture 18">
            <a:extLst>
              <a:ext uri="{FF2B5EF4-FFF2-40B4-BE49-F238E27FC236}">
                <a16:creationId xmlns:a16="http://schemas.microsoft.com/office/drawing/2014/main" id="{2161C1E9-8FD9-6BAB-263D-DAB2BCCD36B5}"/>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20" name="TextBox 19">
            <a:extLst>
              <a:ext uri="{FF2B5EF4-FFF2-40B4-BE49-F238E27FC236}">
                <a16:creationId xmlns:a16="http://schemas.microsoft.com/office/drawing/2014/main" id="{390F02AC-BA19-3C5C-F31E-D9FA35CCA7B0}"/>
              </a:ext>
            </a:extLst>
          </p:cNvPr>
          <p:cNvSpPr txBox="1"/>
          <p:nvPr userDrawn="1"/>
        </p:nvSpPr>
        <p:spPr>
          <a:xfrm>
            <a:off x="6194107" y="6290732"/>
            <a:ext cx="887582" cy="276999"/>
          </a:xfrm>
          <a:prstGeom prst="rect">
            <a:avLst/>
          </a:prstGeom>
          <a:noFill/>
        </p:spPr>
        <p:txBody>
          <a:bodyPr wrap="square" rtlCol="0">
            <a:spAutoFit/>
          </a:bodyPr>
          <a:lstStyle/>
          <a:p>
            <a:r>
              <a:rPr lang="en-US" sz="120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6847800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B9FF9C0-9D21-A54A-B8DF-71C1064AAE9C}"/>
              </a:ext>
            </a:extLst>
          </p:cNvPr>
          <p:cNvSpPr/>
          <p:nvPr userDrawn="1"/>
        </p:nvSpPr>
        <p:spPr>
          <a:xfrm>
            <a:off x="6007284" y="6214761"/>
            <a:ext cx="3791872"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 name="Title 1">
            <a:extLst>
              <a:ext uri="{FF2B5EF4-FFF2-40B4-BE49-F238E27FC236}">
                <a16:creationId xmlns:a16="http://schemas.microsoft.com/office/drawing/2014/main" id="{0B11053A-D092-BC47-85D4-83DFC873BD22}"/>
              </a:ext>
            </a:extLst>
          </p:cNvPr>
          <p:cNvSpPr>
            <a:spLocks noGrp="1"/>
          </p:cNvSpPr>
          <p:nvPr>
            <p:ph type="title"/>
          </p:nvPr>
        </p:nvSpPr>
        <p:spPr>
          <a:xfrm>
            <a:off x="831850" y="1494952"/>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E153837-6051-3E4B-A52B-9C715B7FFA7C}"/>
              </a:ext>
            </a:extLst>
          </p:cNvPr>
          <p:cNvSpPr>
            <a:spLocks noGrp="1"/>
          </p:cNvSpPr>
          <p:nvPr>
            <p:ph type="body" idx="1"/>
          </p:nvPr>
        </p:nvSpPr>
        <p:spPr>
          <a:xfrm>
            <a:off x="831850" y="4569919"/>
            <a:ext cx="10515600" cy="996690"/>
          </a:xfrm>
          <a:prstGeom prst="rect">
            <a:avLst/>
          </a:prstGeom>
        </p:spPr>
        <p:txBody>
          <a:bodyPr lIns="27432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Rectangle 6">
            <a:extLst>
              <a:ext uri="{FF2B5EF4-FFF2-40B4-BE49-F238E27FC236}">
                <a16:creationId xmlns:a16="http://schemas.microsoft.com/office/drawing/2014/main" id="{6AD76E5D-4D8F-9B4D-B462-2EAB28631C70}"/>
              </a:ext>
            </a:extLst>
          </p:cNvPr>
          <p:cNvSpPr/>
          <p:nvPr userDrawn="1"/>
        </p:nvSpPr>
        <p:spPr>
          <a:xfrm>
            <a:off x="-1" y="6214761"/>
            <a:ext cx="5914871"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8" name="TextBox 7">
            <a:extLst>
              <a:ext uri="{FF2B5EF4-FFF2-40B4-BE49-F238E27FC236}">
                <a16:creationId xmlns:a16="http://schemas.microsoft.com/office/drawing/2014/main" id="{18675FB8-52EF-894A-9B41-8BF87ADECD67}"/>
              </a:ext>
            </a:extLst>
          </p:cNvPr>
          <p:cNvSpPr txBox="1"/>
          <p:nvPr userDrawn="1"/>
        </p:nvSpPr>
        <p:spPr>
          <a:xfrm>
            <a:off x="242481" y="6274382"/>
            <a:ext cx="5480703" cy="292388"/>
          </a:xfrm>
          <a:prstGeom prst="rect">
            <a:avLst/>
          </a:prstGeom>
          <a:noFill/>
          <a:ln>
            <a:noFill/>
          </a:ln>
        </p:spPr>
        <p:txBody>
          <a:bodyPr wrap="square" rtlCol="0">
            <a:spAutoFit/>
          </a:bodyPr>
          <a:lstStyle/>
          <a:p>
            <a:r>
              <a:rPr lang="en-US" sz="1300">
                <a:solidFill>
                  <a:schemeClr val="bg1"/>
                </a:solidFill>
                <a:latin typeface="Century Gothic" panose="020B0502020202020204" pitchFamily="34" charset="0"/>
              </a:rPr>
              <a:t>Strengthening California Cities through Advocacy and Education</a:t>
            </a:r>
          </a:p>
        </p:txBody>
      </p:sp>
      <p:pic>
        <p:nvPicPr>
          <p:cNvPr id="15" name="Picture 14">
            <a:extLst>
              <a:ext uri="{FF2B5EF4-FFF2-40B4-BE49-F238E27FC236}">
                <a16:creationId xmlns:a16="http://schemas.microsoft.com/office/drawing/2014/main" id="{1DD22EDA-8878-5B4A-9935-8361CFBFC43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
        <p:nvSpPr>
          <p:cNvPr id="4" name="Rectangle 3">
            <a:extLst>
              <a:ext uri="{FF2B5EF4-FFF2-40B4-BE49-F238E27FC236}">
                <a16:creationId xmlns:a16="http://schemas.microsoft.com/office/drawing/2014/main" id="{7723BF8F-7E08-78A7-FF0A-5A27B0ADB260}"/>
              </a:ext>
            </a:extLst>
          </p:cNvPr>
          <p:cNvSpPr/>
          <p:nvPr userDrawn="1"/>
        </p:nvSpPr>
        <p:spPr>
          <a:xfrm>
            <a:off x="6007284" y="6214761"/>
            <a:ext cx="4148348" cy="419120"/>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4" name="TextBox 23">
            <a:extLst>
              <a:ext uri="{FF2B5EF4-FFF2-40B4-BE49-F238E27FC236}">
                <a16:creationId xmlns:a16="http://schemas.microsoft.com/office/drawing/2014/main" id="{846FCA68-65A7-0752-B9CD-9E40CC37C80A}"/>
              </a:ext>
            </a:extLst>
          </p:cNvPr>
          <p:cNvSpPr txBox="1"/>
          <p:nvPr userDrawn="1"/>
        </p:nvSpPr>
        <p:spPr>
          <a:xfrm>
            <a:off x="8545732" y="6298426"/>
            <a:ext cx="1394493" cy="261610"/>
          </a:xfrm>
          <a:prstGeom prst="rect">
            <a:avLst/>
          </a:prstGeom>
          <a:noFill/>
        </p:spPr>
        <p:txBody>
          <a:bodyPr wrap="square" rtlCol="0">
            <a:spAutoFit/>
          </a:bodyPr>
          <a:lstStyle/>
          <a:p>
            <a:r>
              <a:rPr lang="en-US" sz="1100">
                <a:solidFill>
                  <a:schemeClr val="bg1"/>
                </a:solidFill>
                <a:latin typeface="Century Gothic" panose="020B0502020202020204" pitchFamily="34" charset="0"/>
              </a:rPr>
              <a:t>www.calcities.org</a:t>
            </a:r>
          </a:p>
        </p:txBody>
      </p:sp>
      <p:pic>
        <p:nvPicPr>
          <p:cNvPr id="25" name="Picture 24">
            <a:extLst>
              <a:ext uri="{FF2B5EF4-FFF2-40B4-BE49-F238E27FC236}">
                <a16:creationId xmlns:a16="http://schemas.microsoft.com/office/drawing/2014/main" id="{EA2D8E07-6FC1-3C55-4C69-53FF4B816888}"/>
              </a:ext>
            </a:extLst>
          </p:cNvPr>
          <p:cNvPicPr>
            <a:picLocks noChangeAspect="1"/>
          </p:cNvPicPr>
          <p:nvPr userDrawn="1"/>
        </p:nvPicPr>
        <p:blipFill>
          <a:blip r:embed="rId3"/>
          <a:stretch>
            <a:fillRect/>
          </a:stretch>
        </p:blipFill>
        <p:spPr>
          <a:xfrm>
            <a:off x="7102927" y="6351079"/>
            <a:ext cx="71048" cy="156305"/>
          </a:xfrm>
          <a:prstGeom prst="rect">
            <a:avLst/>
          </a:prstGeom>
        </p:spPr>
      </p:pic>
      <p:pic>
        <p:nvPicPr>
          <p:cNvPr id="26" name="Picture 25">
            <a:extLst>
              <a:ext uri="{FF2B5EF4-FFF2-40B4-BE49-F238E27FC236}">
                <a16:creationId xmlns:a16="http://schemas.microsoft.com/office/drawing/2014/main" id="{CB3834CD-C2AB-BEB3-29B7-76CD022CCF10}"/>
              </a:ext>
            </a:extLst>
          </p:cNvPr>
          <p:cNvPicPr>
            <a:picLocks noChangeAspect="1"/>
          </p:cNvPicPr>
          <p:nvPr userDrawn="1"/>
        </p:nvPicPr>
        <p:blipFill>
          <a:blip r:embed="rId4"/>
          <a:srcRect/>
          <a:stretch/>
        </p:blipFill>
        <p:spPr>
          <a:xfrm>
            <a:off x="7251436" y="6355727"/>
            <a:ext cx="147009" cy="147009"/>
          </a:xfrm>
          <a:prstGeom prst="rect">
            <a:avLst/>
          </a:prstGeom>
        </p:spPr>
      </p:pic>
      <p:pic>
        <p:nvPicPr>
          <p:cNvPr id="27" name="Picture 26">
            <a:extLst>
              <a:ext uri="{FF2B5EF4-FFF2-40B4-BE49-F238E27FC236}">
                <a16:creationId xmlns:a16="http://schemas.microsoft.com/office/drawing/2014/main" id="{894DB506-3CAD-B76F-E87E-911CFEC3B0C7}"/>
              </a:ext>
            </a:extLst>
          </p:cNvPr>
          <p:cNvPicPr>
            <a:picLocks noChangeAspect="1"/>
          </p:cNvPicPr>
          <p:nvPr userDrawn="1"/>
        </p:nvPicPr>
        <p:blipFill>
          <a:blip r:embed="rId5"/>
          <a:srcRect/>
          <a:stretch/>
        </p:blipFill>
        <p:spPr>
          <a:xfrm>
            <a:off x="7489354" y="6340364"/>
            <a:ext cx="177734" cy="177734"/>
          </a:xfrm>
          <a:prstGeom prst="rect">
            <a:avLst/>
          </a:prstGeom>
        </p:spPr>
      </p:pic>
      <p:pic>
        <p:nvPicPr>
          <p:cNvPr id="28" name="Picture 27">
            <a:extLst>
              <a:ext uri="{FF2B5EF4-FFF2-40B4-BE49-F238E27FC236}">
                <a16:creationId xmlns:a16="http://schemas.microsoft.com/office/drawing/2014/main" id="{8489FB71-E833-D8EF-60FF-EB071E1BAB97}"/>
              </a:ext>
            </a:extLst>
          </p:cNvPr>
          <p:cNvPicPr>
            <a:picLocks noChangeAspect="1"/>
          </p:cNvPicPr>
          <p:nvPr userDrawn="1"/>
        </p:nvPicPr>
        <p:blipFill>
          <a:blip r:embed="rId6"/>
          <a:srcRect/>
          <a:stretch/>
        </p:blipFill>
        <p:spPr>
          <a:xfrm>
            <a:off x="7763435" y="6365288"/>
            <a:ext cx="125123" cy="127886"/>
          </a:xfrm>
          <a:prstGeom prst="rect">
            <a:avLst/>
          </a:prstGeom>
        </p:spPr>
      </p:pic>
      <p:pic>
        <p:nvPicPr>
          <p:cNvPr id="29" name="Picture 28">
            <a:extLst>
              <a:ext uri="{FF2B5EF4-FFF2-40B4-BE49-F238E27FC236}">
                <a16:creationId xmlns:a16="http://schemas.microsoft.com/office/drawing/2014/main" id="{F64A0007-6EF9-61E3-3B13-AFE31A3941B3}"/>
              </a:ext>
            </a:extLst>
          </p:cNvPr>
          <p:cNvPicPr>
            <a:picLocks noChangeAspect="1"/>
          </p:cNvPicPr>
          <p:nvPr userDrawn="1"/>
        </p:nvPicPr>
        <p:blipFill>
          <a:blip r:embed="rId7"/>
          <a:srcRect/>
          <a:stretch/>
        </p:blipFill>
        <p:spPr>
          <a:xfrm>
            <a:off x="7975593" y="6348389"/>
            <a:ext cx="161684" cy="161684"/>
          </a:xfrm>
          <a:prstGeom prst="rect">
            <a:avLst/>
          </a:prstGeom>
        </p:spPr>
      </p:pic>
      <p:sp>
        <p:nvSpPr>
          <p:cNvPr id="30" name="TextBox 29">
            <a:extLst>
              <a:ext uri="{FF2B5EF4-FFF2-40B4-BE49-F238E27FC236}">
                <a16:creationId xmlns:a16="http://schemas.microsoft.com/office/drawing/2014/main" id="{D00C148E-23E4-D234-780C-3893D07DE6B0}"/>
              </a:ext>
            </a:extLst>
          </p:cNvPr>
          <p:cNvSpPr txBox="1"/>
          <p:nvPr userDrawn="1"/>
        </p:nvSpPr>
        <p:spPr>
          <a:xfrm>
            <a:off x="6194107" y="6290732"/>
            <a:ext cx="887582" cy="276999"/>
          </a:xfrm>
          <a:prstGeom prst="rect">
            <a:avLst/>
          </a:prstGeom>
          <a:noFill/>
        </p:spPr>
        <p:txBody>
          <a:bodyPr wrap="square" rtlCol="0">
            <a:spAutoFit/>
          </a:bodyPr>
          <a:lstStyle/>
          <a:p>
            <a:r>
              <a:rPr lang="en-US" sz="120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9199194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E6B0-E6AE-FC44-9C1E-9157E47F3E22}"/>
              </a:ext>
            </a:extLst>
          </p:cNvPr>
          <p:cNvSpPr>
            <a:spLocks noGrp="1"/>
          </p:cNvSpPr>
          <p:nvPr>
            <p:ph type="title"/>
          </p:nvPr>
        </p:nvSpPr>
        <p:spPr>
          <a:xfrm>
            <a:off x="838200" y="365125"/>
            <a:ext cx="11353800" cy="106825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4AE4E612-D82F-8047-9A4A-926B1865E0C1}"/>
              </a:ext>
            </a:extLst>
          </p:cNvPr>
          <p:cNvSpPr>
            <a:spLocks noGrp="1"/>
          </p:cNvSpPr>
          <p:nvPr>
            <p:ph sz="half" idx="1"/>
          </p:nvPr>
        </p:nvSpPr>
        <p:spPr>
          <a:xfrm>
            <a:off x="838200" y="1825625"/>
            <a:ext cx="5181600" cy="4351338"/>
          </a:xfrm>
          <a:prstGeom prst="rect">
            <a:avLst/>
          </a:prstGeom>
        </p:spPr>
        <p:txBody>
          <a:bodyPr/>
          <a:lstStyle>
            <a:lvl1pPr>
              <a:buSzPct val="100000"/>
              <a:defRPr sz="2800"/>
            </a:lvl1pPr>
            <a:lvl2pPr marL="800100" indent="-228600">
              <a:buClr>
                <a:srgbClr val="F99D31"/>
              </a:buClr>
              <a:buSzPct val="100000"/>
              <a:buFont typeface="Wingdings" panose="05000000000000000000" pitchFamily="2" charset="2"/>
              <a:buChar char="§"/>
              <a:defRPr sz="2400"/>
            </a:lvl2pPr>
            <a:lvl3pPr marL="1257300" indent="-228600">
              <a:buSzPct val="100000"/>
              <a:buFont typeface="Wingdings" panose="05000000000000000000" pitchFamily="2" charset="2"/>
              <a:buChar char="§"/>
              <a:defRPr sz="2200"/>
            </a:lvl3pPr>
            <a:lvl4pPr marL="1657350" indent="-228600">
              <a:buClr>
                <a:srgbClr val="FFC222"/>
              </a:buClr>
              <a:buSzPct val="100000"/>
              <a:buFont typeface="Arial" panose="020B0604020202020204" pitchFamily="34" charset="0"/>
              <a:buChar char="•"/>
              <a:defRPr/>
            </a:lvl4pPr>
            <a:lvl5pPr marL="2114550" marR="0" indent="-228600" algn="l" defTabSz="914400" rtl="0" eaLnBrk="1" fontAlgn="auto" latinLnBrk="0" hangingPunct="1">
              <a:lnSpc>
                <a:spcPct val="90000"/>
              </a:lnSpc>
              <a:spcBef>
                <a:spcPts val="500"/>
              </a:spcBef>
              <a:spcAft>
                <a:spcPts val="0"/>
              </a:spcAft>
              <a:buClr>
                <a:schemeClr val="accent1"/>
              </a:buClr>
              <a:buSzPct val="100000"/>
              <a:buFont typeface="Arial" panose="020B0604020202020204" pitchFamily="34" charset="0"/>
              <a:buChar char="•"/>
              <a:tab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52CE454-5B07-644C-99C2-BE72A4F5D132}"/>
              </a:ext>
            </a:extLst>
          </p:cNvPr>
          <p:cNvSpPr>
            <a:spLocks noGrp="1"/>
          </p:cNvSpPr>
          <p:nvPr>
            <p:ph sz="half" idx="2"/>
          </p:nvPr>
        </p:nvSpPr>
        <p:spPr>
          <a:xfrm>
            <a:off x="6172200" y="1825625"/>
            <a:ext cx="5181600" cy="4351338"/>
          </a:xfrm>
          <a:prstGeom prst="rect">
            <a:avLst/>
          </a:prstGeom>
        </p:spPr>
        <p:txBody>
          <a:bodyPr/>
          <a:lstStyle>
            <a:lvl1pPr>
              <a:buSzPct val="100000"/>
              <a:defRPr sz="2800"/>
            </a:lvl1pPr>
            <a:lvl2pPr>
              <a:buClr>
                <a:srgbClr val="F99D31"/>
              </a:buClr>
              <a:buSzPct val="100000"/>
              <a:defRPr/>
            </a:lvl2pPr>
            <a:lvl3pPr marL="1257300" indent="-228600">
              <a:buSzPct val="100000"/>
              <a:buFont typeface="Wingdings" panose="05000000000000000000" pitchFamily="2" charset="2"/>
              <a:buChar char="§"/>
              <a:defRPr/>
            </a:lvl3pPr>
            <a:lvl4pPr marL="1657350" indent="-228600">
              <a:buSzPct val="100000"/>
              <a:buFont typeface="Arial" panose="020B0604020202020204" pitchFamily="34" charset="0"/>
              <a:buChar char="•"/>
              <a:defRPr/>
            </a:lvl4pPr>
            <a:lvl5pPr>
              <a:buSzPct val="10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8D14A65B-C782-6947-A3EE-348103E301AD}"/>
              </a:ext>
            </a:extLst>
          </p:cNvPr>
          <p:cNvSpPr>
            <a:spLocks noGrp="1"/>
          </p:cNvSpPr>
          <p:nvPr>
            <p:ph type="ftr" sz="quarter" idx="11"/>
          </p:nvPr>
        </p:nvSpPr>
        <p:spPr>
          <a:xfrm>
            <a:off x="838200" y="6356350"/>
            <a:ext cx="7315199" cy="365125"/>
          </a:xfrm>
        </p:spPr>
        <p:txBody>
          <a:bodyPr/>
          <a:lstStyle/>
          <a:p>
            <a:endParaRPr lang="en-US"/>
          </a:p>
        </p:txBody>
      </p:sp>
      <p:sp>
        <p:nvSpPr>
          <p:cNvPr id="7" name="Slide Number Placeholder 6">
            <a:extLst>
              <a:ext uri="{FF2B5EF4-FFF2-40B4-BE49-F238E27FC236}">
                <a16:creationId xmlns:a16="http://schemas.microsoft.com/office/drawing/2014/main" id="{65834FCF-1F8F-1744-836D-39373772E649}"/>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3AF7A10A-96EA-09C1-49E6-11FE10285F9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2537623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FAEF7-F784-8245-BBD2-59678DDA4B54}"/>
              </a:ext>
            </a:extLst>
          </p:cNvPr>
          <p:cNvSpPr>
            <a:spLocks noGrp="1"/>
          </p:cNvSpPr>
          <p:nvPr>
            <p:ph type="title"/>
          </p:nvPr>
        </p:nvSpPr>
        <p:spPr>
          <a:xfrm>
            <a:off x="839788" y="365125"/>
            <a:ext cx="11352212"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6DC8E61-47EB-AB45-8B84-4AC9FDC9E7EF}"/>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4D9E7C9-C515-0245-BE8F-1CB39B9C77A4}"/>
              </a:ext>
            </a:extLst>
          </p:cNvPr>
          <p:cNvSpPr>
            <a:spLocks noGrp="1"/>
          </p:cNvSpPr>
          <p:nvPr>
            <p:ph sz="half" idx="2"/>
          </p:nvPr>
        </p:nvSpPr>
        <p:spPr>
          <a:xfrm>
            <a:off x="839788" y="2505075"/>
            <a:ext cx="5157787" cy="3684588"/>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B1A475F-6640-F142-A51B-36C755D4699D}"/>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Footer Placeholder 7">
            <a:extLst>
              <a:ext uri="{FF2B5EF4-FFF2-40B4-BE49-F238E27FC236}">
                <a16:creationId xmlns:a16="http://schemas.microsoft.com/office/drawing/2014/main" id="{B272463F-2062-9D4F-B8FB-EF113B4BB841}"/>
              </a:ext>
            </a:extLst>
          </p:cNvPr>
          <p:cNvSpPr>
            <a:spLocks noGrp="1"/>
          </p:cNvSpPr>
          <p:nvPr>
            <p:ph type="ftr" sz="quarter" idx="11"/>
          </p:nvPr>
        </p:nvSpPr>
        <p:spPr>
          <a:xfrm>
            <a:off x="838200" y="6356350"/>
            <a:ext cx="7315199" cy="365125"/>
          </a:xfrm>
        </p:spPr>
        <p:txBody>
          <a:bodyPr/>
          <a:lstStyle/>
          <a:p>
            <a:endParaRPr lang="en-US"/>
          </a:p>
        </p:txBody>
      </p:sp>
      <p:sp>
        <p:nvSpPr>
          <p:cNvPr id="9" name="Slide Number Placeholder 8">
            <a:extLst>
              <a:ext uri="{FF2B5EF4-FFF2-40B4-BE49-F238E27FC236}">
                <a16:creationId xmlns:a16="http://schemas.microsoft.com/office/drawing/2014/main" id="{FCFC8EA0-E9A7-074C-BD5D-1B4F65C24952}"/>
              </a:ext>
            </a:extLst>
          </p:cNvPr>
          <p:cNvSpPr>
            <a:spLocks noGrp="1"/>
          </p:cNvSpPr>
          <p:nvPr>
            <p:ph type="sldNum" sz="quarter" idx="12"/>
          </p:nvPr>
        </p:nvSpPr>
        <p:spPr/>
        <p:txBody>
          <a:bodyPr/>
          <a:lstStyle/>
          <a:p>
            <a:fld id="{B5405C48-853C-B84D-B21B-D6D599F83FFD}" type="slidenum">
              <a:rPr lang="en-US" smtClean="0"/>
              <a:t>‹#›</a:t>
            </a:fld>
            <a:endParaRPr lang="en-US"/>
          </a:p>
        </p:txBody>
      </p:sp>
      <p:sp>
        <p:nvSpPr>
          <p:cNvPr id="10" name="Content Placeholder 3">
            <a:extLst>
              <a:ext uri="{FF2B5EF4-FFF2-40B4-BE49-F238E27FC236}">
                <a16:creationId xmlns:a16="http://schemas.microsoft.com/office/drawing/2014/main" id="{2602D48B-350E-4035-906A-3958101321C1}"/>
              </a:ext>
            </a:extLst>
          </p:cNvPr>
          <p:cNvSpPr>
            <a:spLocks noGrp="1"/>
          </p:cNvSpPr>
          <p:nvPr>
            <p:ph sz="half" idx="13"/>
          </p:nvPr>
        </p:nvSpPr>
        <p:spPr>
          <a:xfrm>
            <a:off x="6172201" y="2541123"/>
            <a:ext cx="5183188" cy="3642902"/>
          </a:xfrm>
          <a:prstGeom prst="rect">
            <a:avLst/>
          </a:prstGeom>
        </p:spPr>
        <p:txBody>
          <a:bodyPr/>
          <a:lstStyle>
            <a:lvl2pPr marL="800100" indent="-228600">
              <a:buClr>
                <a:srgbClr val="F99D31"/>
              </a:buClr>
              <a:buFont typeface="Wingdings" panose="05000000000000000000" pitchFamily="2" charset="2"/>
              <a:buChar char="§"/>
              <a:defRPr/>
            </a:lvl2pPr>
            <a:lvl3pPr marL="1257300" indent="-228600">
              <a:buClr>
                <a:srgbClr val="317297"/>
              </a:buClr>
              <a:buFont typeface="Wingdings" panose="05000000000000000000" pitchFamily="2" charset="2"/>
              <a:buChar char="§"/>
              <a:defRPr sz="2200"/>
            </a:lvl3pPr>
            <a:lvl4pPr>
              <a:buClr>
                <a:srgbClr val="F99D31"/>
              </a:buClr>
              <a:defRPr/>
            </a:lvl4pPr>
            <a:lvl5pPr>
              <a:buClr>
                <a:srgbClr val="31729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a:extLst>
              <a:ext uri="{FF2B5EF4-FFF2-40B4-BE49-F238E27FC236}">
                <a16:creationId xmlns:a16="http://schemas.microsoft.com/office/drawing/2014/main" id="{8CA4FDC1-0775-B1AF-8E5D-79BFD1946DB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31978302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159-9147-2148-B94E-4F0D5F5395C8}"/>
              </a:ext>
            </a:extLst>
          </p:cNvPr>
          <p:cNvSpPr>
            <a:spLocks noGrp="1"/>
          </p:cNvSpPr>
          <p:nvPr>
            <p:ph type="title"/>
          </p:nvPr>
        </p:nvSpPr>
        <p:spPr>
          <a:xfrm>
            <a:off x="838200" y="365126"/>
            <a:ext cx="11353800" cy="1068258"/>
          </a:xfrm>
        </p:spPr>
        <p:txBody>
          <a:bodyPr/>
          <a:lstStyle/>
          <a:p>
            <a:r>
              <a:rPr lang="en-US"/>
              <a:t>Click to edit Master title style</a:t>
            </a:r>
          </a:p>
        </p:txBody>
      </p:sp>
      <p:sp>
        <p:nvSpPr>
          <p:cNvPr id="4" name="Footer Placeholder 3">
            <a:extLst>
              <a:ext uri="{FF2B5EF4-FFF2-40B4-BE49-F238E27FC236}">
                <a16:creationId xmlns:a16="http://schemas.microsoft.com/office/drawing/2014/main" id="{1740507D-46AB-DB41-AEFC-D8719C3B72A6}"/>
              </a:ext>
            </a:extLst>
          </p:cNvPr>
          <p:cNvSpPr>
            <a:spLocks noGrp="1"/>
          </p:cNvSpPr>
          <p:nvPr>
            <p:ph type="ftr" sz="quarter" idx="11"/>
          </p:nvPr>
        </p:nvSpPr>
        <p:spPr>
          <a:xfrm>
            <a:off x="838200" y="6356350"/>
            <a:ext cx="7315200" cy="365125"/>
          </a:xfrm>
        </p:spPr>
        <p:txBody>
          <a:bodyPr/>
          <a:lstStyle/>
          <a:p>
            <a:endParaRPr lang="en-US"/>
          </a:p>
        </p:txBody>
      </p:sp>
      <p:sp>
        <p:nvSpPr>
          <p:cNvPr id="5" name="Slide Number Placeholder 4">
            <a:extLst>
              <a:ext uri="{FF2B5EF4-FFF2-40B4-BE49-F238E27FC236}">
                <a16:creationId xmlns:a16="http://schemas.microsoft.com/office/drawing/2014/main" id="{CCDFD34D-92A9-3649-9EB5-37C1B5CD7970}"/>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3" name="Picture 2">
            <a:extLst>
              <a:ext uri="{FF2B5EF4-FFF2-40B4-BE49-F238E27FC236}">
                <a16:creationId xmlns:a16="http://schemas.microsoft.com/office/drawing/2014/main" id="{4702A7A3-1392-33E8-BAF6-EE252D98289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4154071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4" name="Text Placeholder 23">
            <a:extLst>
              <a:ext uri="{FF2B5EF4-FFF2-40B4-BE49-F238E27FC236}">
                <a16:creationId xmlns:a16="http://schemas.microsoft.com/office/drawing/2014/main" id="{D3CB4FCA-F14C-E646-BE8E-CBE85C45090F}"/>
              </a:ext>
            </a:extLst>
          </p:cNvPr>
          <p:cNvSpPr>
            <a:spLocks noGrp="1"/>
          </p:cNvSpPr>
          <p:nvPr>
            <p:ph type="body" sz="quarter" idx="14" hasCustomPrompt="1"/>
          </p:nvPr>
        </p:nvSpPr>
        <p:spPr>
          <a:xfrm>
            <a:off x="2478858" y="351555"/>
            <a:ext cx="7221468" cy="1595438"/>
          </a:xfrm>
          <a:prstGeom prst="rect">
            <a:avLst/>
          </a:prstGeom>
          <a:solidFill>
            <a:schemeClr val="bg1"/>
          </a:solidFill>
        </p:spPr>
        <p:txBody>
          <a:bodyPr lIns="274320" tIns="182880" rIns="274320">
            <a:noAutofit/>
          </a:bodyPr>
          <a:lstStyle>
            <a:lvl1pPr marL="0" indent="0" algn="ctr">
              <a:buFontTx/>
              <a:buNone/>
              <a:defRPr sz="8800" b="1" cap="all" spc="-150" baseline="0">
                <a:solidFill>
                  <a:schemeClr val="accent1"/>
                </a:solidFill>
              </a:defRPr>
            </a:lvl1pPr>
          </a:lstStyle>
          <a:p>
            <a:pPr lvl="0"/>
            <a:r>
              <a:rPr lang="en-US"/>
              <a:t>Thank You</a:t>
            </a:r>
          </a:p>
        </p:txBody>
      </p:sp>
      <p:pic>
        <p:nvPicPr>
          <p:cNvPr id="5" name="Picture 4">
            <a:extLst>
              <a:ext uri="{FF2B5EF4-FFF2-40B4-BE49-F238E27FC236}">
                <a16:creationId xmlns:a16="http://schemas.microsoft.com/office/drawing/2014/main" id="{C565BB4F-4A21-8D45-A43A-E9CF342CE59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497338" y="3891346"/>
            <a:ext cx="3182370" cy="1392443"/>
          </a:xfrm>
          <a:prstGeom prst="rect">
            <a:avLst/>
          </a:prstGeom>
        </p:spPr>
      </p:pic>
      <p:sp>
        <p:nvSpPr>
          <p:cNvPr id="11" name="Rectangle 10">
            <a:extLst>
              <a:ext uri="{FF2B5EF4-FFF2-40B4-BE49-F238E27FC236}">
                <a16:creationId xmlns:a16="http://schemas.microsoft.com/office/drawing/2014/main" id="{6FA51511-95CA-DE43-8515-2AD009B79293}"/>
              </a:ext>
            </a:extLst>
          </p:cNvPr>
          <p:cNvSpPr/>
          <p:nvPr userDrawn="1"/>
        </p:nvSpPr>
        <p:spPr>
          <a:xfrm>
            <a:off x="0" y="5846126"/>
            <a:ext cx="4744721"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5C8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1C597C55-2553-F843-B3EF-33BE3A4146F8}"/>
              </a:ext>
            </a:extLst>
          </p:cNvPr>
          <p:cNvSpPr txBox="1"/>
          <p:nvPr userDrawn="1"/>
        </p:nvSpPr>
        <p:spPr>
          <a:xfrm>
            <a:off x="415636" y="5935089"/>
            <a:ext cx="4098327" cy="61555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Strengthening California Cities through Advocacy and Education</a:t>
            </a:r>
          </a:p>
        </p:txBody>
      </p:sp>
      <p:sp>
        <p:nvSpPr>
          <p:cNvPr id="28" name="Content Placeholder 27">
            <a:extLst>
              <a:ext uri="{FF2B5EF4-FFF2-40B4-BE49-F238E27FC236}">
                <a16:creationId xmlns:a16="http://schemas.microsoft.com/office/drawing/2014/main" id="{B409B1DE-C01F-4630-8B4F-29083ABDEA64}"/>
              </a:ext>
            </a:extLst>
          </p:cNvPr>
          <p:cNvSpPr>
            <a:spLocks noGrp="1"/>
          </p:cNvSpPr>
          <p:nvPr>
            <p:ph sz="quarter" idx="15"/>
          </p:nvPr>
        </p:nvSpPr>
        <p:spPr>
          <a:xfrm>
            <a:off x="2693324" y="2377440"/>
            <a:ext cx="6825816" cy="1128115"/>
          </a:xfrm>
          <a:prstGeom prst="rect">
            <a:avLst/>
          </a:prstGeom>
        </p:spPr>
        <p:txBody>
          <a:bodyPr/>
          <a:lstStyle>
            <a:lvl1pPr marL="0" indent="0" algn="ctr">
              <a:spcBef>
                <a:spcPts val="0"/>
              </a:spcBef>
              <a:buNone/>
              <a:defRPr sz="2800">
                <a:solidFill>
                  <a:srgbClr val="317297"/>
                </a:solidFill>
              </a:defRPr>
            </a:lvl1pPr>
          </a:lstStyle>
          <a:p>
            <a:pPr lvl="0"/>
            <a:r>
              <a:rPr lang="en-US"/>
              <a:t>Click to edit Master text styles</a:t>
            </a:r>
          </a:p>
        </p:txBody>
      </p:sp>
      <p:sp>
        <p:nvSpPr>
          <p:cNvPr id="2" name="Rectangle 1">
            <a:extLst>
              <a:ext uri="{FF2B5EF4-FFF2-40B4-BE49-F238E27FC236}">
                <a16:creationId xmlns:a16="http://schemas.microsoft.com/office/drawing/2014/main" id="{5F628983-BDE3-23AF-A0D6-9DB24CF325F4}"/>
              </a:ext>
            </a:extLst>
          </p:cNvPr>
          <p:cNvSpPr/>
          <p:nvPr userDrawn="1"/>
        </p:nvSpPr>
        <p:spPr>
          <a:xfrm>
            <a:off x="4901514" y="5846126"/>
            <a:ext cx="7000340" cy="787755"/>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5C8E"/>
              </a:solidFill>
            </a:endParaRPr>
          </a:p>
        </p:txBody>
      </p:sp>
      <p:sp>
        <p:nvSpPr>
          <p:cNvPr id="22" name="TextBox 21">
            <a:extLst>
              <a:ext uri="{FF2B5EF4-FFF2-40B4-BE49-F238E27FC236}">
                <a16:creationId xmlns:a16="http://schemas.microsoft.com/office/drawing/2014/main" id="{7D10F876-F1A4-DE67-3AA6-87D0ACE3C8CC}"/>
              </a:ext>
            </a:extLst>
          </p:cNvPr>
          <p:cNvSpPr txBox="1"/>
          <p:nvPr userDrawn="1"/>
        </p:nvSpPr>
        <p:spPr>
          <a:xfrm>
            <a:off x="9473420" y="6079495"/>
            <a:ext cx="2068927" cy="338554"/>
          </a:xfrm>
          <a:prstGeom prst="rect">
            <a:avLst/>
          </a:prstGeom>
          <a:noFill/>
        </p:spPr>
        <p:txBody>
          <a:bodyPr wrap="square" rtlCol="0">
            <a:spAutoFit/>
          </a:bodyPr>
          <a:lstStyle/>
          <a:p>
            <a:r>
              <a:rPr lang="en-US" sz="1600">
                <a:solidFill>
                  <a:schemeClr val="bg1"/>
                </a:solidFill>
                <a:latin typeface="Century Gothic" panose="020B0502020202020204" pitchFamily="34" charset="0"/>
              </a:rPr>
              <a:t>www.calcities.org</a:t>
            </a:r>
          </a:p>
        </p:txBody>
      </p:sp>
      <p:pic>
        <p:nvPicPr>
          <p:cNvPr id="23" name="Picture 22">
            <a:extLst>
              <a:ext uri="{FF2B5EF4-FFF2-40B4-BE49-F238E27FC236}">
                <a16:creationId xmlns:a16="http://schemas.microsoft.com/office/drawing/2014/main" id="{FF2B4C1A-505C-C172-D55D-0AB1C63ECDCB}"/>
              </a:ext>
            </a:extLst>
          </p:cNvPr>
          <p:cNvPicPr>
            <a:picLocks noChangeAspect="1"/>
          </p:cNvPicPr>
          <p:nvPr userDrawn="1"/>
        </p:nvPicPr>
        <p:blipFill>
          <a:blip r:embed="rId3"/>
          <a:stretch>
            <a:fillRect/>
          </a:stretch>
        </p:blipFill>
        <p:spPr>
          <a:xfrm>
            <a:off x="6750290" y="6123135"/>
            <a:ext cx="114216" cy="251275"/>
          </a:xfrm>
          <a:prstGeom prst="rect">
            <a:avLst/>
          </a:prstGeom>
        </p:spPr>
      </p:pic>
      <p:pic>
        <p:nvPicPr>
          <p:cNvPr id="25" name="Picture 24">
            <a:extLst>
              <a:ext uri="{FF2B5EF4-FFF2-40B4-BE49-F238E27FC236}">
                <a16:creationId xmlns:a16="http://schemas.microsoft.com/office/drawing/2014/main" id="{FF138500-9A07-60A3-8262-EC97226BD1B0}"/>
              </a:ext>
            </a:extLst>
          </p:cNvPr>
          <p:cNvPicPr>
            <a:picLocks noChangeAspect="1"/>
          </p:cNvPicPr>
          <p:nvPr userDrawn="1"/>
        </p:nvPicPr>
        <p:blipFill>
          <a:blip r:embed="rId4"/>
          <a:srcRect/>
          <a:stretch/>
        </p:blipFill>
        <p:spPr>
          <a:xfrm>
            <a:off x="7001299" y="6130607"/>
            <a:ext cx="236331" cy="236331"/>
          </a:xfrm>
          <a:prstGeom prst="rect">
            <a:avLst/>
          </a:prstGeom>
        </p:spPr>
      </p:pic>
      <p:pic>
        <p:nvPicPr>
          <p:cNvPr id="26" name="Picture 25">
            <a:extLst>
              <a:ext uri="{FF2B5EF4-FFF2-40B4-BE49-F238E27FC236}">
                <a16:creationId xmlns:a16="http://schemas.microsoft.com/office/drawing/2014/main" id="{F8676CED-8A1C-C97D-8C54-D2BAF9BA3DCD}"/>
              </a:ext>
            </a:extLst>
          </p:cNvPr>
          <p:cNvPicPr>
            <a:picLocks noChangeAspect="1"/>
          </p:cNvPicPr>
          <p:nvPr userDrawn="1"/>
        </p:nvPicPr>
        <p:blipFill>
          <a:blip r:embed="rId5"/>
          <a:srcRect/>
          <a:stretch/>
        </p:blipFill>
        <p:spPr>
          <a:xfrm>
            <a:off x="7374423" y="6105911"/>
            <a:ext cx="285723" cy="285723"/>
          </a:xfrm>
          <a:prstGeom prst="rect">
            <a:avLst/>
          </a:prstGeom>
        </p:spPr>
      </p:pic>
      <p:pic>
        <p:nvPicPr>
          <p:cNvPr id="27" name="Picture 26">
            <a:extLst>
              <a:ext uri="{FF2B5EF4-FFF2-40B4-BE49-F238E27FC236}">
                <a16:creationId xmlns:a16="http://schemas.microsoft.com/office/drawing/2014/main" id="{D227F5DC-B18C-09E5-7667-F66A8F7C3D67}"/>
              </a:ext>
            </a:extLst>
          </p:cNvPr>
          <p:cNvPicPr>
            <a:picLocks noChangeAspect="1"/>
          </p:cNvPicPr>
          <p:nvPr userDrawn="1"/>
        </p:nvPicPr>
        <p:blipFill>
          <a:blip r:embed="rId6"/>
          <a:srcRect/>
          <a:stretch/>
        </p:blipFill>
        <p:spPr>
          <a:xfrm>
            <a:off x="7796939" y="6145978"/>
            <a:ext cx="201148" cy="205589"/>
          </a:xfrm>
          <a:prstGeom prst="rect">
            <a:avLst/>
          </a:prstGeom>
        </p:spPr>
      </p:pic>
      <p:pic>
        <p:nvPicPr>
          <p:cNvPr id="29" name="Picture 28">
            <a:extLst>
              <a:ext uri="{FF2B5EF4-FFF2-40B4-BE49-F238E27FC236}">
                <a16:creationId xmlns:a16="http://schemas.microsoft.com/office/drawing/2014/main" id="{2A4B91D0-71C1-8580-38D4-CE04AB545351}"/>
              </a:ext>
            </a:extLst>
          </p:cNvPr>
          <p:cNvPicPr>
            <a:picLocks noChangeAspect="1"/>
          </p:cNvPicPr>
          <p:nvPr userDrawn="1"/>
        </p:nvPicPr>
        <p:blipFill>
          <a:blip r:embed="rId7"/>
          <a:srcRect/>
          <a:stretch/>
        </p:blipFill>
        <p:spPr>
          <a:xfrm>
            <a:off x="8134882" y="6118811"/>
            <a:ext cx="259922" cy="259922"/>
          </a:xfrm>
          <a:prstGeom prst="rect">
            <a:avLst/>
          </a:prstGeom>
        </p:spPr>
      </p:pic>
      <p:sp>
        <p:nvSpPr>
          <p:cNvPr id="30" name="TextBox 29">
            <a:extLst>
              <a:ext uri="{FF2B5EF4-FFF2-40B4-BE49-F238E27FC236}">
                <a16:creationId xmlns:a16="http://schemas.microsoft.com/office/drawing/2014/main" id="{4590734A-3EFE-4103-223E-7B97AB052B66}"/>
              </a:ext>
            </a:extLst>
          </p:cNvPr>
          <p:cNvSpPr txBox="1"/>
          <p:nvPr userDrawn="1"/>
        </p:nvSpPr>
        <p:spPr>
          <a:xfrm>
            <a:off x="5469657" y="6064106"/>
            <a:ext cx="1316853" cy="369332"/>
          </a:xfrm>
          <a:prstGeom prst="rect">
            <a:avLst/>
          </a:prstGeom>
          <a:noFill/>
        </p:spPr>
        <p:txBody>
          <a:bodyPr wrap="square" rtlCol="0">
            <a:spAutoFit/>
          </a:bodyPr>
          <a:lstStyle/>
          <a:p>
            <a:r>
              <a:rPr lang="en-US" sz="1800">
                <a:solidFill>
                  <a:schemeClr val="bg1"/>
                </a:solidFill>
                <a:latin typeface="Century Gothic" panose="020B0502020202020204" pitchFamily="34" charset="0"/>
              </a:rPr>
              <a:t>Follow us</a:t>
            </a:r>
          </a:p>
        </p:txBody>
      </p:sp>
    </p:spTree>
    <p:extLst>
      <p:ext uri="{BB962C8B-B14F-4D97-AF65-F5344CB8AC3E}">
        <p14:creationId xmlns:p14="http://schemas.microsoft.com/office/powerpoint/2010/main" val="394661316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5B0FD-D521-D243-A414-380416B5AF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AE7B76F-20B5-7A47-96DF-BBA887E543FA}"/>
              </a:ext>
            </a:extLst>
          </p:cNvPr>
          <p:cNvSpPr>
            <a:spLocks noGrp="1"/>
          </p:cNvSpPr>
          <p:nvPr>
            <p:ph idx="1"/>
          </p:nvPr>
        </p:nvSpPr>
        <p:spPr>
          <a:xfrm>
            <a:off x="5183188" y="457201"/>
            <a:ext cx="6172200" cy="5403850"/>
          </a:xfrm>
          <a:prstGeom prst="rect">
            <a:avLst/>
          </a:prstGeom>
          <a:solidFill>
            <a:schemeClr val="bg2"/>
          </a:solidFill>
        </p:spPr>
        <p:txBody>
          <a:bodyPr tIns="274320"/>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CF6900D-B238-234E-BB8F-1459E52ACE38}"/>
              </a:ext>
            </a:extLst>
          </p:cNvPr>
          <p:cNvSpPr>
            <a:spLocks noGrp="1"/>
          </p:cNvSpPr>
          <p:nvPr>
            <p:ph type="body" sz="half" idx="2"/>
          </p:nvPr>
        </p:nvSpPr>
        <p:spPr>
          <a:xfrm>
            <a:off x="839788" y="2057400"/>
            <a:ext cx="3932237" cy="3811588"/>
          </a:xfrm>
          <a:prstGeom prst="rect">
            <a:avLst/>
          </a:prstGeom>
        </p:spPr>
        <p:txBody>
          <a:bodyPr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DBE1C236-25C4-FC42-B6B9-6EB6BC4E7C27}"/>
              </a:ext>
            </a:extLst>
          </p:cNvPr>
          <p:cNvSpPr>
            <a:spLocks noGrp="1"/>
          </p:cNvSpPr>
          <p:nvPr>
            <p:ph type="ftr" sz="quarter" idx="11"/>
          </p:nvPr>
        </p:nvSpPr>
        <p:spPr>
          <a:xfrm>
            <a:off x="838200" y="6356350"/>
            <a:ext cx="7315199" cy="365125"/>
          </a:xfrm>
        </p:spPr>
        <p:txBody>
          <a:bodyPr/>
          <a:lstStyle/>
          <a:p>
            <a:endParaRPr lang="en-US"/>
          </a:p>
        </p:txBody>
      </p:sp>
      <p:sp>
        <p:nvSpPr>
          <p:cNvPr id="7" name="Slide Number Placeholder 6">
            <a:extLst>
              <a:ext uri="{FF2B5EF4-FFF2-40B4-BE49-F238E27FC236}">
                <a16:creationId xmlns:a16="http://schemas.microsoft.com/office/drawing/2014/main" id="{F305AC7E-6226-974F-A6F5-0FBA202BFE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AC058EA4-3328-C378-F11C-0C1313D8C9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3714997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9DDCA-730D-6540-8B76-9078D599BA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7BBA82-17C9-3B40-93A6-966269908C84}"/>
              </a:ext>
            </a:extLst>
          </p:cNvPr>
          <p:cNvSpPr>
            <a:spLocks noGrp="1"/>
          </p:cNvSpPr>
          <p:nvPr>
            <p:ph type="pic" idx="1"/>
          </p:nvPr>
        </p:nvSpPr>
        <p:spPr>
          <a:xfrm>
            <a:off x="5183188" y="457201"/>
            <a:ext cx="6172200" cy="540385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3D581BC-7A31-8944-A81F-CF4EEECB3CEA}"/>
              </a:ext>
            </a:extLst>
          </p:cNvPr>
          <p:cNvSpPr>
            <a:spLocks noGrp="1"/>
          </p:cNvSpPr>
          <p:nvPr>
            <p:ph type="body" sz="half" idx="2"/>
          </p:nvPr>
        </p:nvSpPr>
        <p:spPr>
          <a:xfrm>
            <a:off x="839788" y="2057400"/>
            <a:ext cx="3932237" cy="3811588"/>
          </a:xfrm>
          <a:prstGeom prst="rect">
            <a:avLst/>
          </a:prstGeom>
        </p:spPr>
        <p:txBody>
          <a:bodyPr lIns="274320" tIns="18288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F9E23C-7D52-474F-AAE9-0437A7E1B8CF}"/>
              </a:ext>
            </a:extLst>
          </p:cNvPr>
          <p:cNvSpPr>
            <a:spLocks noGrp="1"/>
          </p:cNvSpPr>
          <p:nvPr>
            <p:ph type="ftr" sz="quarter" idx="11"/>
          </p:nvPr>
        </p:nvSpPr>
        <p:spPr>
          <a:xfrm>
            <a:off x="838200" y="6356350"/>
            <a:ext cx="7315199" cy="365125"/>
          </a:xfrm>
        </p:spPr>
        <p:txBody>
          <a:bodyPr/>
          <a:lstStyle/>
          <a:p>
            <a:endParaRPr lang="en-US"/>
          </a:p>
        </p:txBody>
      </p:sp>
      <p:sp>
        <p:nvSpPr>
          <p:cNvPr id="7" name="Slide Number Placeholder 6">
            <a:extLst>
              <a:ext uri="{FF2B5EF4-FFF2-40B4-BE49-F238E27FC236}">
                <a16:creationId xmlns:a16="http://schemas.microsoft.com/office/drawing/2014/main" id="{D6B70740-1377-3C47-AB4F-B365408800AA}"/>
              </a:ext>
            </a:extLst>
          </p:cNvPr>
          <p:cNvSpPr>
            <a:spLocks noGrp="1"/>
          </p:cNvSpPr>
          <p:nvPr>
            <p:ph type="sldNum" sz="quarter" idx="12"/>
          </p:nvPr>
        </p:nvSpPr>
        <p:spPr/>
        <p:txBody>
          <a:bodyPr/>
          <a:lstStyle/>
          <a:p>
            <a:fld id="{B5405C48-853C-B84D-B21B-D6D599F83FFD}" type="slidenum">
              <a:rPr lang="en-US" smtClean="0"/>
              <a:t>‹#›</a:t>
            </a:fld>
            <a:endParaRPr lang="en-US"/>
          </a:p>
        </p:txBody>
      </p:sp>
      <p:pic>
        <p:nvPicPr>
          <p:cNvPr id="5" name="Picture 4">
            <a:extLst>
              <a:ext uri="{FF2B5EF4-FFF2-40B4-BE49-F238E27FC236}">
                <a16:creationId xmlns:a16="http://schemas.microsoft.com/office/drawing/2014/main" id="{9A55D159-4624-F944-A3AE-BDC68CE41B6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6355" y="6093929"/>
            <a:ext cx="1487194" cy="650720"/>
          </a:xfrm>
          <a:prstGeom prst="rect">
            <a:avLst/>
          </a:prstGeom>
        </p:spPr>
      </p:pic>
    </p:spTree>
    <p:extLst>
      <p:ext uri="{BB962C8B-B14F-4D97-AF65-F5344CB8AC3E}">
        <p14:creationId xmlns:p14="http://schemas.microsoft.com/office/powerpoint/2010/main" val="172247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33A406-CEFA-1C41-8B59-B682CF6B2377}"/>
              </a:ext>
            </a:extLst>
          </p:cNvPr>
          <p:cNvSpPr>
            <a:spLocks noGrp="1"/>
          </p:cNvSpPr>
          <p:nvPr>
            <p:ph type="body" idx="1"/>
          </p:nvPr>
        </p:nvSpPr>
        <p:spPr>
          <a:xfrm>
            <a:off x="838200" y="1825625"/>
            <a:ext cx="10515600" cy="4351338"/>
          </a:xfrm>
          <a:prstGeom prst="rect">
            <a:avLst/>
          </a:prstGeom>
        </p:spPr>
        <p:txBody>
          <a:bodyPr vert="horz" lIns="274320" tIns="45720" rIns="27432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91ACF950-35FF-0245-B88E-23508C0C2561}"/>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01E5557-0395-0640-86DD-0747932B91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5405C48-853C-B84D-B21B-D6D599F83FFD}" type="slidenum">
              <a:rPr lang="en-US" smtClean="0"/>
              <a:pPr/>
              <a:t>‹#›</a:t>
            </a:fld>
            <a:endParaRPr lang="en-US"/>
          </a:p>
        </p:txBody>
      </p:sp>
      <p:sp>
        <p:nvSpPr>
          <p:cNvPr id="7" name="Rectangle 6">
            <a:extLst>
              <a:ext uri="{FF2B5EF4-FFF2-40B4-BE49-F238E27FC236}">
                <a16:creationId xmlns:a16="http://schemas.microsoft.com/office/drawing/2014/main" id="{1E83B7F7-3A23-6A49-86DD-D804E33D6E21}"/>
              </a:ext>
            </a:extLst>
          </p:cNvPr>
          <p:cNvSpPr/>
          <p:nvPr userDrawn="1"/>
        </p:nvSpPr>
        <p:spPr>
          <a:xfrm>
            <a:off x="0" y="0"/>
            <a:ext cx="12192000" cy="1094899"/>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0D21BD87-DE30-7441-B072-214E312C84D7}"/>
              </a:ext>
            </a:extLst>
          </p:cNvPr>
          <p:cNvSpPr>
            <a:spLocks noGrp="1"/>
          </p:cNvSpPr>
          <p:nvPr>
            <p:ph type="title"/>
          </p:nvPr>
        </p:nvSpPr>
        <p:spPr>
          <a:xfrm>
            <a:off x="838200" y="365125"/>
            <a:ext cx="11353800" cy="1325563"/>
          </a:xfrm>
          <a:prstGeom prst="rect">
            <a:avLst/>
          </a:prstGeom>
          <a:solidFill>
            <a:schemeClr val="bg1"/>
          </a:solidFill>
        </p:spPr>
        <p:txBody>
          <a:bodyPr vert="horz" lIns="274320" tIns="182880" rIns="91440" bIns="45720" rtlCol="0" anchor="t" anchorCtr="0">
            <a:noAutofit/>
          </a:bodyPr>
          <a:lstStyle/>
          <a:p>
            <a:r>
              <a:rPr lang="en-US" sz="4400"/>
              <a:t>Click to edit Master title style</a:t>
            </a:r>
            <a:endParaRPr lang="en-US" sz="4400" b="1">
              <a:solidFill>
                <a:srgbClr val="005C8E"/>
              </a:solidFill>
              <a:latin typeface="Century Gothic" panose="020B0502020202020204" pitchFamily="34" charset="0"/>
            </a:endParaRPr>
          </a:p>
        </p:txBody>
      </p:sp>
    </p:spTree>
    <p:extLst>
      <p:ext uri="{BB962C8B-B14F-4D97-AF65-F5344CB8AC3E}">
        <p14:creationId xmlns:p14="http://schemas.microsoft.com/office/powerpoint/2010/main" val="1765318034"/>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71" r:id="rId11"/>
  </p:sldLayoutIdLst>
  <p:txStyles>
    <p:titleStyle>
      <a:lvl1pPr algn="l" defTabSz="914400" rtl="0" eaLnBrk="1" latinLnBrk="0" hangingPunct="1">
        <a:lnSpc>
          <a:spcPct val="90000"/>
        </a:lnSpc>
        <a:spcBef>
          <a:spcPct val="0"/>
        </a:spcBef>
        <a:buNone/>
        <a:defRPr sz="3600" b="0" i="0" u="none" kern="1200" spc="-40" baseline="0">
          <a:solidFill>
            <a:schemeClr val="accent1"/>
          </a:solidFill>
          <a:latin typeface="+mj-lt"/>
          <a:ea typeface="+mj-ea"/>
          <a:cs typeface="+mj-cs"/>
        </a:defRPr>
      </a:lvl1pPr>
    </p:titleStyle>
    <p:body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33A406-CEFA-1C41-8B59-B682CF6B2377}"/>
              </a:ext>
            </a:extLst>
          </p:cNvPr>
          <p:cNvSpPr>
            <a:spLocks noGrp="1"/>
          </p:cNvSpPr>
          <p:nvPr>
            <p:ph type="body" idx="1"/>
          </p:nvPr>
        </p:nvSpPr>
        <p:spPr>
          <a:xfrm>
            <a:off x="838200" y="1825625"/>
            <a:ext cx="10515600" cy="4351338"/>
          </a:xfrm>
          <a:prstGeom prst="rect">
            <a:avLst/>
          </a:prstGeom>
        </p:spPr>
        <p:txBody>
          <a:bodyPr vert="horz" lIns="274320" tIns="45720" rIns="27432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91ACF950-35FF-0245-B88E-23508C0C2561}"/>
              </a:ext>
            </a:extLst>
          </p:cNvPr>
          <p:cNvSpPr>
            <a:spLocks noGrp="1"/>
          </p:cNvSpPr>
          <p:nvPr>
            <p:ph type="ftr" sz="quarter" idx="3"/>
          </p:nvPr>
        </p:nvSpPr>
        <p:spPr>
          <a:xfrm>
            <a:off x="838200" y="6356350"/>
            <a:ext cx="7315200"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01E5557-0395-0640-86DD-0747932B91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5405C48-853C-B84D-B21B-D6D599F83FFD}" type="slidenum">
              <a:rPr lang="en-US" smtClean="0"/>
              <a:pPr/>
              <a:t>‹#›</a:t>
            </a:fld>
            <a:endParaRPr lang="en-US"/>
          </a:p>
        </p:txBody>
      </p:sp>
      <p:sp>
        <p:nvSpPr>
          <p:cNvPr id="7" name="Rectangle 6">
            <a:extLst>
              <a:ext uri="{FF2B5EF4-FFF2-40B4-BE49-F238E27FC236}">
                <a16:creationId xmlns:a16="http://schemas.microsoft.com/office/drawing/2014/main" id="{1E83B7F7-3A23-6A49-86DD-D804E33D6E21}"/>
              </a:ext>
            </a:extLst>
          </p:cNvPr>
          <p:cNvSpPr/>
          <p:nvPr userDrawn="1"/>
        </p:nvSpPr>
        <p:spPr>
          <a:xfrm>
            <a:off x="0" y="0"/>
            <a:ext cx="12192000" cy="1094899"/>
          </a:xfrm>
          <a:prstGeom prst="rect">
            <a:avLst/>
          </a:prstGeom>
          <a:solidFill>
            <a:srgbClr val="3172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0D21BD87-DE30-7441-B072-214E312C84D7}"/>
              </a:ext>
            </a:extLst>
          </p:cNvPr>
          <p:cNvSpPr>
            <a:spLocks noGrp="1"/>
          </p:cNvSpPr>
          <p:nvPr>
            <p:ph type="title"/>
          </p:nvPr>
        </p:nvSpPr>
        <p:spPr>
          <a:xfrm>
            <a:off x="838200" y="365125"/>
            <a:ext cx="11353800" cy="1325563"/>
          </a:xfrm>
          <a:prstGeom prst="rect">
            <a:avLst/>
          </a:prstGeom>
          <a:solidFill>
            <a:schemeClr val="bg1"/>
          </a:solidFill>
        </p:spPr>
        <p:txBody>
          <a:bodyPr vert="horz" lIns="274320" tIns="182880" rIns="91440" bIns="45720" rtlCol="0" anchor="t" anchorCtr="0">
            <a:noAutofit/>
          </a:bodyPr>
          <a:lstStyle/>
          <a:p>
            <a:r>
              <a:rPr lang="en-US" sz="4400"/>
              <a:t>Click to edit Master title style</a:t>
            </a:r>
            <a:endParaRPr lang="en-US" sz="4400" b="1">
              <a:solidFill>
                <a:srgbClr val="005C8E"/>
              </a:solidFill>
              <a:latin typeface="Century Gothic" panose="020B0502020202020204" pitchFamily="34" charset="0"/>
            </a:endParaRPr>
          </a:p>
        </p:txBody>
      </p:sp>
    </p:spTree>
    <p:extLst>
      <p:ext uri="{BB962C8B-B14F-4D97-AF65-F5344CB8AC3E}">
        <p14:creationId xmlns:p14="http://schemas.microsoft.com/office/powerpoint/2010/main" val="9443246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914400" rtl="0" eaLnBrk="1" latinLnBrk="0" hangingPunct="1">
        <a:lnSpc>
          <a:spcPct val="90000"/>
        </a:lnSpc>
        <a:spcBef>
          <a:spcPct val="0"/>
        </a:spcBef>
        <a:buNone/>
        <a:defRPr sz="3600" b="0" i="0" u="none" kern="1200" spc="-40" baseline="0">
          <a:solidFill>
            <a:schemeClr val="accent1"/>
          </a:solidFill>
          <a:latin typeface="+mj-lt"/>
          <a:ea typeface="+mj-ea"/>
          <a:cs typeface="+mj-cs"/>
        </a:defRPr>
      </a:lvl1pPr>
    </p:titleStyle>
    <p:body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1.xml"/><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xml"/><Relationship Id="rId5" Type="http://schemas.openxmlformats.org/officeDocument/2006/relationships/image" Target="../media/image23.jpeg"/><Relationship Id="rId4" Type="http://schemas.openxmlformats.org/officeDocument/2006/relationships/image" Target="../media/image22.jpeg"/></Relationships>
</file>

<file path=ppt/slides/_rels/slide39.xml.rels><?xml version="1.0" encoding="UTF-8" standalone="yes"?>
<Relationships xmlns="http://schemas.openxmlformats.org/package/2006/relationships"><Relationship Id="rId3" Type="http://schemas.openxmlformats.org/officeDocument/2006/relationships/hyperlink" Target="mailto:VonblumH@sandiego.gov" TargetMode="External"/><Relationship Id="rId2" Type="http://schemas.openxmlformats.org/officeDocument/2006/relationships/hyperlink" Target="mailto:Heidi.vonTongeln@santamonica.gov" TargetMode="Externa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F12ED-5B69-4487-BDA1-0CF28A707019}"/>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746A173-84FD-D3AC-1C7C-C762D249C9EF}"/>
              </a:ext>
            </a:extLst>
          </p:cNvPr>
          <p:cNvSpPr txBox="1"/>
          <p:nvPr/>
        </p:nvSpPr>
        <p:spPr>
          <a:xfrm>
            <a:off x="217579" y="806613"/>
            <a:ext cx="4494276"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a:ln>
                  <a:noFill/>
                </a:ln>
                <a:solidFill>
                  <a:srgbClr val="FFC222"/>
                </a:solidFill>
                <a:effectLst/>
                <a:uLnTx/>
                <a:uFillTx/>
                <a:latin typeface="Century Gothic" panose="020B0502020202020204" pitchFamily="34" charset="0"/>
                <a:ea typeface="+mn-ea"/>
                <a:cs typeface="+mn-cs"/>
              </a:rPr>
              <a:t>Webinars for Cities</a:t>
            </a:r>
          </a:p>
        </p:txBody>
      </p:sp>
      <p:sp>
        <p:nvSpPr>
          <p:cNvPr id="3" name="TextBox 2">
            <a:extLst>
              <a:ext uri="{FF2B5EF4-FFF2-40B4-BE49-F238E27FC236}">
                <a16:creationId xmlns:a16="http://schemas.microsoft.com/office/drawing/2014/main" id="{B70DBF0D-E0AE-BD31-79F9-489986DCE96F}"/>
              </a:ext>
            </a:extLst>
          </p:cNvPr>
          <p:cNvSpPr txBox="1"/>
          <p:nvPr/>
        </p:nvSpPr>
        <p:spPr>
          <a:xfrm>
            <a:off x="4416251" y="2310374"/>
            <a:ext cx="7465925" cy="230832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srgbClr val="317297"/>
                </a:solidFill>
                <a:effectLst/>
                <a:uLnTx/>
                <a:uFillTx/>
                <a:latin typeface="Century Gothic" panose="020B0502020202020204" pitchFamily="34" charset="0"/>
                <a:ea typeface="+mn-ea"/>
                <a:cs typeface="+mn-cs"/>
              </a:rPr>
              <a:t>Essential Hour: Your First Planning Commission Meeting </a:t>
            </a:r>
          </a:p>
        </p:txBody>
      </p:sp>
      <p:sp>
        <p:nvSpPr>
          <p:cNvPr id="4" name="TextBox 3">
            <a:extLst>
              <a:ext uri="{FF2B5EF4-FFF2-40B4-BE49-F238E27FC236}">
                <a16:creationId xmlns:a16="http://schemas.microsoft.com/office/drawing/2014/main" id="{96BEAE1D-5F0C-C62A-47C4-3EC524E00A7D}"/>
              </a:ext>
            </a:extLst>
          </p:cNvPr>
          <p:cNvSpPr txBox="1"/>
          <p:nvPr/>
        </p:nvSpPr>
        <p:spPr>
          <a:xfrm>
            <a:off x="8405720" y="806613"/>
            <a:ext cx="3547872" cy="492443"/>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a:ln>
                  <a:noFill/>
                </a:ln>
                <a:solidFill>
                  <a:srgbClr val="FFC222"/>
                </a:solidFill>
                <a:effectLst/>
                <a:uLnTx/>
                <a:uFillTx/>
                <a:latin typeface="Century Gothic" panose="020B0502020202020204" pitchFamily="34" charset="0"/>
                <a:ea typeface="+mn-ea"/>
                <a:cs typeface="+mn-cs"/>
              </a:rPr>
              <a:t>Aug. 8, 2025</a:t>
            </a:r>
          </a:p>
        </p:txBody>
      </p:sp>
      <p:sp>
        <p:nvSpPr>
          <p:cNvPr id="5" name="TextBox 4">
            <a:extLst>
              <a:ext uri="{FF2B5EF4-FFF2-40B4-BE49-F238E27FC236}">
                <a16:creationId xmlns:a16="http://schemas.microsoft.com/office/drawing/2014/main" id="{F4321A7E-5D9D-DAFE-3EA3-1443CC40325D}"/>
              </a:ext>
            </a:extLst>
          </p:cNvPr>
          <p:cNvSpPr txBox="1"/>
          <p:nvPr/>
        </p:nvSpPr>
        <p:spPr>
          <a:xfrm>
            <a:off x="4908431" y="5070035"/>
            <a:ext cx="7045162" cy="1200329"/>
          </a:xfrm>
          <a:prstGeom prst="rect">
            <a:avLst/>
          </a:prstGeom>
          <a:noFill/>
        </p:spPr>
        <p:txBody>
          <a:bodyPr wrap="square" lIns="91440" tIns="45720" rIns="91440" bIns="45720" rtlCol="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Century Gothic" panose="020F0302020204030204"/>
                <a:ea typeface="+mn-ea"/>
                <a:cs typeface="+mn-cs"/>
              </a:rPr>
              <a:t>Lauren Langer</a:t>
            </a:r>
            <a:r>
              <a:rPr kumimoji="0" lang="en-US" sz="1800" b="0" i="0" u="none" strike="noStrike" kern="1200" cap="none" spc="0" normalizeH="0" baseline="0" noProof="0">
                <a:ln>
                  <a:noFill/>
                </a:ln>
                <a:solidFill>
                  <a:srgbClr val="FFFFFF"/>
                </a:solidFill>
                <a:effectLst/>
                <a:uLnTx/>
                <a:uFillTx/>
                <a:latin typeface="Century Gothic" panose="020F0302020204030204"/>
                <a:ea typeface="+mn-ea"/>
                <a:cs typeface="+mn-cs"/>
              </a:rPr>
              <a:t>, Partner, Best </a:t>
            </a:r>
            <a:r>
              <a:rPr kumimoji="0" lang="en-US" sz="1800" b="0" i="0" u="none" strike="noStrike" kern="1200" cap="none" spc="0" normalizeH="0" baseline="0" noProof="0" err="1">
                <a:ln>
                  <a:noFill/>
                </a:ln>
                <a:solidFill>
                  <a:srgbClr val="FFFFFF"/>
                </a:solidFill>
                <a:effectLst/>
                <a:uLnTx/>
                <a:uFillTx/>
                <a:latin typeface="Century Gothic" panose="020F0302020204030204"/>
                <a:ea typeface="+mn-ea"/>
                <a:cs typeface="+mn-cs"/>
              </a:rPr>
              <a:t>Best</a:t>
            </a:r>
            <a:r>
              <a:rPr kumimoji="0" lang="en-US" sz="1800" b="0" i="0" u="none" strike="noStrike" kern="1200" cap="none" spc="0" normalizeH="0" baseline="0" noProof="0">
                <a:ln>
                  <a:noFill/>
                </a:ln>
                <a:solidFill>
                  <a:srgbClr val="FFFFFF"/>
                </a:solidFill>
                <a:effectLst/>
                <a:uLnTx/>
                <a:uFillTx/>
                <a:latin typeface="Century Gothic" panose="020F0302020204030204"/>
                <a:ea typeface="+mn-ea"/>
                <a:cs typeface="+mn-cs"/>
              </a:rPr>
              <a:t> &amp; Krieger LLP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FFFF"/>
                </a:solidFill>
                <a:effectLst/>
                <a:uLnTx/>
                <a:uFillTx/>
                <a:latin typeface="Century Gothic" panose="020F0302020204030204"/>
                <a:ea typeface="+mn-ea"/>
                <a:cs typeface="+mn-cs"/>
              </a:rPr>
              <a:t>Heidi von </a:t>
            </a:r>
            <a:r>
              <a:rPr kumimoji="0" lang="en-US" sz="1800" b="1" i="0" u="none" strike="noStrike" kern="1200" cap="none" spc="0" normalizeH="0" baseline="0" noProof="0" err="1">
                <a:ln>
                  <a:noFill/>
                </a:ln>
                <a:solidFill>
                  <a:srgbClr val="FFFFFF"/>
                </a:solidFill>
                <a:effectLst/>
                <a:uLnTx/>
                <a:uFillTx/>
                <a:latin typeface="Century Gothic" panose="020F0302020204030204"/>
                <a:ea typeface="+mn-ea"/>
                <a:cs typeface="+mn-cs"/>
              </a:rPr>
              <a:t>Tongeln</a:t>
            </a:r>
            <a:r>
              <a:rPr kumimoji="0" lang="en-US" sz="1800" b="0" i="0" u="none" strike="noStrike" kern="1200" cap="none" spc="0" normalizeH="0" baseline="0" noProof="0">
                <a:ln>
                  <a:noFill/>
                </a:ln>
                <a:solidFill>
                  <a:srgbClr val="FFFFFF"/>
                </a:solidFill>
                <a:effectLst/>
                <a:uLnTx/>
                <a:uFillTx/>
                <a:latin typeface="Century Gothic" panose="020F0302020204030204"/>
                <a:ea typeface="+mn-ea"/>
                <a:cs typeface="+mn-cs"/>
              </a:rPr>
              <a:t>, Chief Deputy City Attorney, Santa Monica</a:t>
            </a:r>
            <a:endParaRPr lang="en-US" sz="1800" b="0" i="0" u="none" strike="noStrike" kern="1200" cap="none" spc="0" normalizeH="0" baseline="0" noProof="0">
              <a:ln>
                <a:noFill/>
              </a:ln>
              <a:solidFill>
                <a:srgbClr val="FFFFFF"/>
              </a:solidFill>
              <a:effectLst/>
              <a:uLnTx/>
              <a:uFillTx/>
              <a:latin typeface="Century Gothic" panose="020F0302020204030204"/>
            </a:endParaRPr>
          </a:p>
          <a:p>
            <a:pPr algn="r">
              <a:defRPr/>
            </a:pPr>
            <a:r>
              <a:rPr kumimoji="0" lang="en-US" sz="1800" b="1" i="0" u="none" strike="noStrike" kern="1200" cap="none" spc="0" normalizeH="0" baseline="0" noProof="0">
                <a:ln>
                  <a:noFill/>
                </a:ln>
                <a:solidFill>
                  <a:srgbClr val="FFFFFF"/>
                </a:solidFill>
                <a:effectLst/>
                <a:uLnTx/>
                <a:uFillTx/>
                <a:latin typeface="Century Gothic" panose="020F0302020204030204"/>
                <a:ea typeface="+mn-ea"/>
                <a:cs typeface="+mn-cs"/>
              </a:rPr>
              <a:t>Heidi </a:t>
            </a:r>
            <a:r>
              <a:rPr kumimoji="0" lang="en-US" sz="1800" b="1" i="0" u="none" strike="noStrike" kern="1200" cap="none" spc="0" normalizeH="0" baseline="0" noProof="0" err="1">
                <a:ln>
                  <a:noFill/>
                </a:ln>
                <a:solidFill>
                  <a:srgbClr val="FFFFFF"/>
                </a:solidFill>
                <a:effectLst/>
                <a:uLnTx/>
                <a:uFillTx/>
                <a:latin typeface="Century Gothic" panose="020F0302020204030204"/>
                <a:ea typeface="+mn-ea"/>
                <a:cs typeface="+mn-cs"/>
              </a:rPr>
              <a:t>Vonblum</a:t>
            </a:r>
            <a:r>
              <a:rPr kumimoji="0" lang="en-US" sz="1800" b="0" i="0" u="none" strike="noStrike" kern="1200" cap="none" spc="0" normalizeH="0" baseline="0" noProof="0">
                <a:ln>
                  <a:noFill/>
                </a:ln>
                <a:solidFill>
                  <a:srgbClr val="FFFFFF"/>
                </a:solidFill>
                <a:effectLst/>
                <a:uLnTx/>
                <a:uFillTx/>
                <a:latin typeface="Century Gothic" panose="020F0302020204030204"/>
                <a:ea typeface="+mn-ea"/>
                <a:cs typeface="+mn-cs"/>
              </a:rPr>
              <a:t>, Planning Director, </a:t>
            </a:r>
            <a:r>
              <a:rPr lang="en-US">
                <a:solidFill>
                  <a:srgbClr val="FFFFFF"/>
                </a:solidFill>
                <a:latin typeface="Century Gothic" panose="020F0302020204030204"/>
              </a:rPr>
              <a:t>City of San</a:t>
            </a:r>
            <a:r>
              <a:rPr kumimoji="0" lang="en-US" sz="1800" b="0" i="0" u="none" strike="noStrike" kern="1200" cap="none" spc="0" normalizeH="0" baseline="0" noProof="0">
                <a:ln>
                  <a:noFill/>
                </a:ln>
                <a:solidFill>
                  <a:srgbClr val="FFFFFF"/>
                </a:solidFill>
                <a:effectLst/>
                <a:uLnTx/>
                <a:uFillTx/>
                <a:latin typeface="Century Gothic" panose="020F0302020204030204"/>
                <a:ea typeface="+mn-ea"/>
                <a:cs typeface="+mn-cs"/>
              </a:rPr>
              <a:t> Diego</a:t>
            </a:r>
            <a:endParaRPr lang="en-US" sz="1800" b="0" i="0" u="none" strike="noStrike" kern="1200" cap="none" spc="0" normalizeH="0" baseline="0" noProof="0">
              <a:ln>
                <a:noFill/>
              </a:ln>
              <a:solidFill>
                <a:srgbClr val="FFFFFF"/>
              </a:solidFill>
              <a:effectLst/>
              <a:uLnTx/>
              <a:uFillTx/>
              <a:latin typeface="Century Gothic" panose="020F0302020204030204"/>
            </a:endParaRPr>
          </a:p>
          <a:p>
            <a:pPr marL="0" marR="0" lvl="0" indent="0" algn="r" defTabSz="914400" rtl="0" eaLnBrk="1" fontAlgn="auto" latinLnBrk="0" hangingPunct="1">
              <a:lnSpc>
                <a:spcPct val="105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Calibri" panose="020F0502020204030204" pitchFamily="34" charset="0"/>
              <a:cs typeface="+mn-cs"/>
            </a:endParaRPr>
          </a:p>
        </p:txBody>
      </p:sp>
    </p:spTree>
    <p:extLst>
      <p:ext uri="{BB962C8B-B14F-4D97-AF65-F5344CB8AC3E}">
        <p14:creationId xmlns:p14="http://schemas.microsoft.com/office/powerpoint/2010/main" val="3370171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396D-F2B5-4680-9EEF-EAA8539AFA88}"/>
              </a:ext>
            </a:extLst>
          </p:cNvPr>
          <p:cNvSpPr>
            <a:spLocks noGrp="1"/>
          </p:cNvSpPr>
          <p:nvPr>
            <p:ph type="title"/>
          </p:nvPr>
        </p:nvSpPr>
        <p:spPr/>
        <p:txBody>
          <a:bodyPr/>
          <a:lstStyle/>
          <a:p>
            <a:r>
              <a:rPr lang="en-US" u="sng"/>
              <a:t>Housekeeping Notes</a:t>
            </a:r>
          </a:p>
        </p:txBody>
      </p:sp>
      <p:sp>
        <p:nvSpPr>
          <p:cNvPr id="11" name="Content Placeholder 2">
            <a:extLst>
              <a:ext uri="{FF2B5EF4-FFF2-40B4-BE49-F238E27FC236}">
                <a16:creationId xmlns:a16="http://schemas.microsoft.com/office/drawing/2014/main" id="{0D3E638A-A222-42D4-BF0C-C93D1BF82BFE}"/>
              </a:ext>
            </a:extLst>
          </p:cNvPr>
          <p:cNvSpPr txBox="1">
            <a:spLocks/>
          </p:cNvSpPr>
          <p:nvPr/>
        </p:nvSpPr>
        <p:spPr>
          <a:xfrm>
            <a:off x="838200" y="1825625"/>
            <a:ext cx="10100733" cy="4351338"/>
          </a:xfrm>
          <a:prstGeom prst="rect">
            <a:avLst/>
          </a:prstGeom>
        </p:spPr>
        <p:txBody>
          <a:bodyPr vert="horz" lIns="274320" tIns="45720" rIns="274320" bIns="45720" rtlCol="0">
            <a:noAutofit/>
          </a:bodyPr>
          <a:lstStyle>
            <a:lvl1pPr marL="457200" indent="-228600" algn="l" defTabSz="914400" rtl="0" eaLnBrk="1" latinLnBrk="0" hangingPunct="1">
              <a:lnSpc>
                <a:spcPct val="90000"/>
              </a:lnSpc>
              <a:spcBef>
                <a:spcPts val="1000"/>
              </a:spcBef>
              <a:buClr>
                <a:schemeClr val="accent1"/>
              </a:buClr>
              <a:buSzPct val="100000"/>
              <a:buFont typeface="Arial" panose="020B0604020202020204" pitchFamily="34" charset="0"/>
              <a:buChar char="•"/>
              <a:defRPr sz="2800" kern="1200">
                <a:solidFill>
                  <a:schemeClr val="tx1"/>
                </a:solidFill>
                <a:latin typeface="+mn-lt"/>
                <a:ea typeface="+mn-ea"/>
                <a:cs typeface="+mn-cs"/>
              </a:defRPr>
            </a:lvl1pPr>
            <a:lvl2pPr marL="800100" indent="-228600" algn="l" defTabSz="914400" rtl="0" eaLnBrk="1" latinLnBrk="0" hangingPunct="1">
              <a:lnSpc>
                <a:spcPct val="90000"/>
              </a:lnSpc>
              <a:spcBef>
                <a:spcPts val="500"/>
              </a:spcBef>
              <a:buClr>
                <a:srgbClr val="F99D31"/>
              </a:buClr>
              <a:buSzPct val="100000"/>
              <a:buFont typeface="Wingdings" panose="05000000000000000000" pitchFamily="2" charset="2"/>
              <a:buChar char="§"/>
              <a:defRPr sz="2400" kern="1200">
                <a:solidFill>
                  <a:schemeClr val="tx1"/>
                </a:solidFill>
                <a:latin typeface="+mn-lt"/>
                <a:ea typeface="+mn-ea"/>
                <a:cs typeface="+mn-cs"/>
              </a:defRPr>
            </a:lvl2pPr>
            <a:lvl3pPr marL="1257300" indent="-228600" algn="l" defTabSz="914400" rtl="0" eaLnBrk="1" latinLnBrk="0" hangingPunct="1">
              <a:lnSpc>
                <a:spcPct val="90000"/>
              </a:lnSpc>
              <a:spcBef>
                <a:spcPts val="500"/>
              </a:spcBef>
              <a:buClr>
                <a:schemeClr val="accent1"/>
              </a:buClr>
              <a:buSzPct val="100000"/>
              <a:buFont typeface="Wingdings" panose="05000000000000000000" pitchFamily="2" charset="2"/>
              <a:buChar char="§"/>
              <a:defRPr sz="2200" kern="1200">
                <a:solidFill>
                  <a:schemeClr val="tx1"/>
                </a:solidFill>
                <a:latin typeface="+mn-lt"/>
                <a:ea typeface="+mn-ea"/>
                <a:cs typeface="+mn-cs"/>
              </a:defRPr>
            </a:lvl3pPr>
            <a:lvl4pPr marL="1657350" indent="-228600" algn="l" defTabSz="914400" rtl="0" eaLnBrk="1" latinLnBrk="0" hangingPunct="1">
              <a:lnSpc>
                <a:spcPct val="90000"/>
              </a:lnSpc>
              <a:spcBef>
                <a:spcPts val="500"/>
              </a:spcBef>
              <a:buClr>
                <a:srgbClr val="F99D31"/>
              </a:buClr>
              <a:buSzPct val="100000"/>
              <a:buFont typeface="Arial" panose="020B0604020202020204" pitchFamily="34" charset="0"/>
              <a:buChar char="•"/>
              <a:defRPr sz="2000" kern="1200">
                <a:solidFill>
                  <a:schemeClr val="tx1"/>
                </a:solidFill>
                <a:latin typeface="+mn-lt"/>
                <a:ea typeface="+mn-ea"/>
                <a:cs typeface="+mn-cs"/>
              </a:defRPr>
            </a:lvl4pPr>
            <a:lvl5pPr marL="2114550" indent="-228600" algn="l" defTabSz="914400" rtl="0" eaLnBrk="1" latinLnBrk="0" hangingPunct="1">
              <a:lnSpc>
                <a:spcPct val="90000"/>
              </a:lnSpc>
              <a:spcBef>
                <a:spcPts val="500"/>
              </a:spcBef>
              <a:buClr>
                <a:schemeClr val="accent1"/>
              </a:buClr>
              <a:buSzPct val="100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a:ln>
                  <a:noFill/>
                </a:ln>
                <a:solidFill>
                  <a:srgbClr val="000000"/>
                </a:solidFill>
                <a:effectLst/>
                <a:uLnTx/>
                <a:uFillTx/>
                <a:latin typeface="Century Gothic" panose="020F0302020204030204"/>
                <a:ea typeface="+mn-ea"/>
                <a:cs typeface="+mn-cs"/>
              </a:rPr>
              <a:t>This session is being recorded. The recording will stop at the time of Q&amp;A.</a:t>
            </a:r>
          </a:p>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a:ln>
                  <a:noFill/>
                </a:ln>
                <a:solidFill>
                  <a:srgbClr val="000000"/>
                </a:solidFill>
                <a:effectLst/>
                <a:uLnTx/>
                <a:uFillTx/>
                <a:latin typeface="Century Gothic" panose="020F0302020204030204"/>
                <a:ea typeface="+mn-ea"/>
                <a:cs typeface="+mn-cs"/>
              </a:rPr>
              <a:t>Attendees are muted. </a:t>
            </a:r>
          </a:p>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a:ln>
                  <a:noFill/>
                </a:ln>
                <a:solidFill>
                  <a:srgbClr val="000000"/>
                </a:solidFill>
                <a:effectLst/>
                <a:uLnTx/>
                <a:uFillTx/>
                <a:latin typeface="Century Gothic" panose="020F0302020204030204"/>
                <a:ea typeface="+mn-ea"/>
                <a:cs typeface="+mn-cs"/>
              </a:rPr>
              <a:t>Question and Answer is available throughout the webinar.</a:t>
            </a:r>
          </a:p>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a:ln>
                  <a:noFill/>
                </a:ln>
                <a:solidFill>
                  <a:srgbClr val="000000"/>
                </a:solidFill>
                <a:effectLst/>
                <a:uLnTx/>
                <a:uFillTx/>
                <a:latin typeface="Century Gothic" panose="020F0302020204030204"/>
                <a:ea typeface="+mn-ea"/>
                <a:cs typeface="+mn-cs"/>
              </a:rPr>
              <a:t>To write in a question, select the Q&amp;A button on your  tool bar.  </a:t>
            </a:r>
          </a:p>
          <a:p>
            <a:pPr marL="457200" marR="0" lvl="0" indent="-228600" algn="l" defTabSz="914400" rtl="0" eaLnBrk="1" fontAlgn="auto" latinLnBrk="0" hangingPunct="1">
              <a:lnSpc>
                <a:spcPct val="90000"/>
              </a:lnSpc>
              <a:spcBef>
                <a:spcPts val="1000"/>
              </a:spcBef>
              <a:spcAft>
                <a:spcPts val="0"/>
              </a:spcAft>
              <a:buClr>
                <a:srgbClr val="307197"/>
              </a:buClr>
              <a:buSzPct val="100000"/>
              <a:buFont typeface="Arial" panose="020B0604020202020204" pitchFamily="34" charset="0"/>
              <a:buChar char="•"/>
              <a:tabLst/>
              <a:defRPr/>
            </a:pPr>
            <a:r>
              <a:rPr kumimoji="0" lang="en-US" sz="2800" b="0" i="0" u="none" strike="noStrike" kern="1200" cap="none" spc="0" normalizeH="0" baseline="0" noProof="0">
                <a:ln>
                  <a:noFill/>
                </a:ln>
                <a:solidFill>
                  <a:srgbClr val="000000"/>
                </a:solidFill>
                <a:effectLst/>
                <a:uLnTx/>
                <a:uFillTx/>
                <a:latin typeface="Century Gothic" panose="020F0302020204030204"/>
                <a:ea typeface="+mn-ea"/>
                <a:cs typeface="+mn-cs"/>
              </a:rPr>
              <a:t>Following the presentation, the recording and slides will be shared with attendees.</a:t>
            </a:r>
          </a:p>
        </p:txBody>
      </p:sp>
    </p:spTree>
    <p:extLst>
      <p:ext uri="{BB962C8B-B14F-4D97-AF65-F5344CB8AC3E}">
        <p14:creationId xmlns:p14="http://schemas.microsoft.com/office/powerpoint/2010/main" val="2179493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0F1BAF2-68B9-3E8B-39A4-60E7CE325D0C}"/>
              </a:ext>
            </a:extLst>
          </p:cNvPr>
          <p:cNvPicPr>
            <a:picLocks noChangeAspect="1"/>
          </p:cNvPicPr>
          <p:nvPr/>
        </p:nvPicPr>
        <p:blipFill>
          <a:blip r:embed="rId2">
            <a:extLst>
              <a:ext uri="{28A0092B-C50C-407E-A947-70E740481C1C}">
                <a14:useLocalDpi xmlns:a14="http://schemas.microsoft.com/office/drawing/2010/main" val="0"/>
              </a:ext>
            </a:extLst>
          </a:blip>
          <a:srcRect t="375" b="375"/>
          <a:stretch/>
        </p:blipFill>
        <p:spPr>
          <a:xfrm>
            <a:off x="0" y="0"/>
            <a:ext cx="12284036" cy="6858000"/>
          </a:xfrm>
          <a:prstGeom prst="rect">
            <a:avLst/>
          </a:prstGeom>
        </p:spPr>
      </p:pic>
      <p:pic>
        <p:nvPicPr>
          <p:cNvPr id="3" name="Picture 2">
            <a:extLst>
              <a:ext uri="{FF2B5EF4-FFF2-40B4-BE49-F238E27FC236}">
                <a16:creationId xmlns:a16="http://schemas.microsoft.com/office/drawing/2014/main" id="{B5B60F40-B05A-C1AF-BF1F-B022580488CD}"/>
              </a:ext>
            </a:extLst>
          </p:cNvPr>
          <p:cNvPicPr>
            <a:picLocks noChangeAspect="1"/>
          </p:cNvPicPr>
          <p:nvPr/>
        </p:nvPicPr>
        <p:blipFill>
          <a:blip r:embed="rId3">
            <a:extLst>
              <a:ext uri="{28A0092B-C50C-407E-A947-70E740481C1C}">
                <a14:useLocalDpi xmlns:a14="http://schemas.microsoft.com/office/drawing/2010/main" val="0"/>
              </a:ext>
            </a:extLst>
          </a:blip>
          <a:srcRect l="45899" t="-34" r="10221" b="-106"/>
          <a:stretch/>
        </p:blipFill>
        <p:spPr>
          <a:xfrm>
            <a:off x="6934202" y="1"/>
            <a:ext cx="5349834" cy="6867524"/>
          </a:xfrm>
          <a:prstGeom prst="rect">
            <a:avLst/>
          </a:prstGeom>
        </p:spPr>
      </p:pic>
      <p:pic>
        <p:nvPicPr>
          <p:cNvPr id="18" name="Picture 17" descr="A logo with text overlay&#10;&#10;Description automatically generated">
            <a:extLst>
              <a:ext uri="{FF2B5EF4-FFF2-40B4-BE49-F238E27FC236}">
                <a16:creationId xmlns:a16="http://schemas.microsoft.com/office/drawing/2014/main" id="{3C4D5FE0-B40C-BA82-ACC5-1F0C40EF5D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399" y="247560"/>
            <a:ext cx="2927388" cy="1282168"/>
          </a:xfrm>
          <a:prstGeom prst="rect">
            <a:avLst/>
          </a:prstGeom>
        </p:spPr>
      </p:pic>
      <p:pic>
        <p:nvPicPr>
          <p:cNvPr id="20" name="Picture 19" descr="A yellow letter on a black background&#10;&#10;Description automatically generated">
            <a:extLst>
              <a:ext uri="{FF2B5EF4-FFF2-40B4-BE49-F238E27FC236}">
                <a16:creationId xmlns:a16="http://schemas.microsoft.com/office/drawing/2014/main" id="{F00F7DF9-71FC-3652-D203-A0C62B7EE1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956" y="2045233"/>
            <a:ext cx="6274511" cy="1282168"/>
          </a:xfrm>
          <a:prstGeom prst="rect">
            <a:avLst/>
          </a:prstGeom>
        </p:spPr>
      </p:pic>
      <p:sp>
        <p:nvSpPr>
          <p:cNvPr id="21" name="TextBox 20">
            <a:extLst>
              <a:ext uri="{FF2B5EF4-FFF2-40B4-BE49-F238E27FC236}">
                <a16:creationId xmlns:a16="http://schemas.microsoft.com/office/drawing/2014/main" id="{ED0C535F-4123-07C3-DEC7-666DE0E59CC9}"/>
              </a:ext>
            </a:extLst>
          </p:cNvPr>
          <p:cNvSpPr txBox="1"/>
          <p:nvPr/>
        </p:nvSpPr>
        <p:spPr>
          <a:xfrm>
            <a:off x="351259" y="3306339"/>
            <a:ext cx="6469246" cy="212365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150" normalizeH="0" baseline="0" noProof="0">
                <a:ln>
                  <a:noFill/>
                </a:ln>
                <a:solidFill>
                  <a:srgbClr val="F99D31"/>
                </a:solidFill>
                <a:effectLst/>
                <a:uLnTx/>
                <a:uFillTx/>
                <a:latin typeface="Century Gothic" panose="020B0502020202020204" pitchFamily="34" charset="0"/>
                <a:ea typeface="+mn-ea"/>
                <a:cs typeface="+mn-cs"/>
              </a:rPr>
              <a:t>CONFERENCE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150" normalizeH="0" baseline="0" noProof="0">
                <a:ln>
                  <a:noFill/>
                </a:ln>
                <a:solidFill>
                  <a:srgbClr val="F99D31"/>
                </a:solidFill>
                <a:effectLst/>
                <a:uLnTx/>
                <a:uFillTx/>
                <a:latin typeface="Century Gothic" panose="020B0502020202020204" pitchFamily="34" charset="0"/>
                <a:ea typeface="+mn-ea"/>
                <a:cs typeface="+mn-cs"/>
              </a:rPr>
              <a:t>AND EXPO</a:t>
            </a:r>
          </a:p>
        </p:txBody>
      </p:sp>
      <p:sp>
        <p:nvSpPr>
          <p:cNvPr id="22" name="TextBox 21">
            <a:extLst>
              <a:ext uri="{FF2B5EF4-FFF2-40B4-BE49-F238E27FC236}">
                <a16:creationId xmlns:a16="http://schemas.microsoft.com/office/drawing/2014/main" id="{5BFAC2CD-34E7-F3FA-713A-F798F6BAAADB}"/>
              </a:ext>
            </a:extLst>
          </p:cNvPr>
          <p:cNvSpPr txBox="1"/>
          <p:nvPr/>
        </p:nvSpPr>
        <p:spPr>
          <a:xfrm>
            <a:off x="4361542" y="6327523"/>
            <a:ext cx="346891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LONG BEACH, CA</a:t>
            </a:r>
          </a:p>
        </p:txBody>
      </p:sp>
      <p:sp>
        <p:nvSpPr>
          <p:cNvPr id="23" name="TextBox 22">
            <a:extLst>
              <a:ext uri="{FF2B5EF4-FFF2-40B4-BE49-F238E27FC236}">
                <a16:creationId xmlns:a16="http://schemas.microsoft.com/office/drawing/2014/main" id="{B6F17995-9860-DD0F-2267-AC988426EDE0}"/>
              </a:ext>
            </a:extLst>
          </p:cNvPr>
          <p:cNvSpPr txBox="1"/>
          <p:nvPr/>
        </p:nvSpPr>
        <p:spPr>
          <a:xfrm>
            <a:off x="-1676" y="5444511"/>
            <a:ext cx="4157602" cy="58477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a:ln>
                  <a:noFill/>
                </a:ln>
                <a:solidFill>
                  <a:prstClr val="white"/>
                </a:solidFill>
                <a:effectLst/>
                <a:uLnTx/>
                <a:uFillTx/>
                <a:latin typeface="Century Gothic" panose="020B0502020202020204" pitchFamily="34" charset="0"/>
                <a:ea typeface="+mn-ea"/>
                <a:cs typeface="+mn-cs"/>
              </a:rPr>
              <a:t>OCTOBER 8 -10, 2025</a:t>
            </a:r>
          </a:p>
        </p:txBody>
      </p:sp>
      <p:sp>
        <p:nvSpPr>
          <p:cNvPr id="24" name="TextBox 23">
            <a:extLst>
              <a:ext uri="{FF2B5EF4-FFF2-40B4-BE49-F238E27FC236}">
                <a16:creationId xmlns:a16="http://schemas.microsoft.com/office/drawing/2014/main" id="{04C51763-7981-403E-04F7-E962ADB48800}"/>
              </a:ext>
            </a:extLst>
          </p:cNvPr>
          <p:cNvSpPr txBox="1"/>
          <p:nvPr/>
        </p:nvSpPr>
        <p:spPr>
          <a:xfrm>
            <a:off x="3742037" y="409160"/>
            <a:ext cx="470792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Century Gothic" panose="020B0502020202020204" pitchFamily="34" charset="0"/>
                <a:ea typeface="+mn-ea"/>
                <a:cs typeface="+mn-cs"/>
              </a:rPr>
              <a:t>REGISTER NOW</a:t>
            </a:r>
          </a:p>
        </p:txBody>
      </p:sp>
    </p:spTree>
    <p:extLst>
      <p:ext uri="{BB962C8B-B14F-4D97-AF65-F5344CB8AC3E}">
        <p14:creationId xmlns:p14="http://schemas.microsoft.com/office/powerpoint/2010/main" val="2366861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FA13A-E7CF-448B-96A0-5893F78B78A9}"/>
              </a:ext>
            </a:extLst>
          </p:cNvPr>
          <p:cNvSpPr>
            <a:spLocks noGrp="1"/>
          </p:cNvSpPr>
          <p:nvPr>
            <p:ph type="title"/>
          </p:nvPr>
        </p:nvSpPr>
        <p:spPr/>
        <p:txBody>
          <a:bodyPr/>
          <a:lstStyle/>
          <a:p>
            <a:r>
              <a:rPr lang="en-US"/>
              <a:t>Attorney Development &amp; Succession Committee</a:t>
            </a:r>
          </a:p>
        </p:txBody>
      </p:sp>
      <p:sp>
        <p:nvSpPr>
          <p:cNvPr id="3" name="Content Placeholder 2">
            <a:extLst>
              <a:ext uri="{FF2B5EF4-FFF2-40B4-BE49-F238E27FC236}">
                <a16:creationId xmlns:a16="http://schemas.microsoft.com/office/drawing/2014/main" id="{A329EE52-FBE4-4B3E-B9DD-1DDE23F89C9B}"/>
              </a:ext>
            </a:extLst>
          </p:cNvPr>
          <p:cNvSpPr>
            <a:spLocks noGrp="1"/>
          </p:cNvSpPr>
          <p:nvPr>
            <p:ph idx="4294967295"/>
          </p:nvPr>
        </p:nvSpPr>
        <p:spPr>
          <a:xfrm>
            <a:off x="835152" y="1500772"/>
            <a:ext cx="10515600" cy="4351338"/>
          </a:xfrm>
          <a:prstGeom prst="rect">
            <a:avLst/>
          </a:prstGeom>
        </p:spPr>
        <p:txBody>
          <a:bodyPr/>
          <a:lstStyle/>
          <a:p>
            <a:pPr fontAlgn="base"/>
            <a:r>
              <a:rPr lang="en-US" sz="2000" b="1"/>
              <a:t>Develop and enhance </a:t>
            </a:r>
          </a:p>
          <a:p>
            <a:pPr lvl="1" fontAlgn="base"/>
            <a:r>
              <a:rPr lang="en-US" sz="2000"/>
              <a:t>the legal, technical, practical, &amp; interpersonal skills necessary to succeed as a city attorney or senior member of a City Attorney’s Office</a:t>
            </a:r>
          </a:p>
          <a:p>
            <a:pPr fontAlgn="base"/>
            <a:r>
              <a:rPr lang="en-US" sz="2000" b="1"/>
              <a:t>Provide opportunities </a:t>
            </a:r>
          </a:p>
          <a:p>
            <a:pPr lvl="1" fontAlgn="base"/>
            <a:r>
              <a:rPr lang="en-US" sz="2000"/>
              <a:t>for members to build &amp; expand their knowledge of both substantive &amp; essential skills integral to municipal law practice</a:t>
            </a:r>
          </a:p>
          <a:p>
            <a:pPr fontAlgn="base"/>
            <a:r>
              <a:rPr lang="en-US" sz="2000" b="1"/>
              <a:t>Engage and connect </a:t>
            </a:r>
          </a:p>
          <a:p>
            <a:pPr lvl="1" fontAlgn="base"/>
            <a:r>
              <a:rPr lang="en-US" sz="2000"/>
              <a:t>experienced municipal practitioners with newer attorneys to encourage mentoring, effective knowledge transfer, &amp; succession planning</a:t>
            </a:r>
          </a:p>
          <a:p>
            <a:pPr fontAlgn="base"/>
            <a:r>
              <a:rPr lang="en-US" sz="2000" b="1"/>
              <a:t>Encourage</a:t>
            </a:r>
          </a:p>
          <a:p>
            <a:pPr lvl="1" fontAlgn="base"/>
            <a:r>
              <a:rPr lang="en-US" sz="2000"/>
              <a:t>municipal law practice in our law schools through panel discussions, internships, and mentorship</a:t>
            </a:r>
          </a:p>
          <a:p>
            <a:endParaRPr lang="en-US"/>
          </a:p>
        </p:txBody>
      </p:sp>
    </p:spTree>
    <p:extLst>
      <p:ext uri="{BB962C8B-B14F-4D97-AF65-F5344CB8AC3E}">
        <p14:creationId xmlns:p14="http://schemas.microsoft.com/office/powerpoint/2010/main" val="2516686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FA13A-E7CF-448B-96A0-5893F78B78A9}"/>
              </a:ext>
            </a:extLst>
          </p:cNvPr>
          <p:cNvSpPr>
            <a:spLocks noGrp="1"/>
          </p:cNvSpPr>
          <p:nvPr>
            <p:ph type="title"/>
          </p:nvPr>
        </p:nvSpPr>
        <p:spPr/>
        <p:txBody>
          <a:bodyPr/>
          <a:lstStyle/>
          <a:p>
            <a:r>
              <a:rPr lang="en-US"/>
              <a:t>Attorney Development &amp; Succession Committee</a:t>
            </a:r>
          </a:p>
        </p:txBody>
      </p:sp>
      <p:sp>
        <p:nvSpPr>
          <p:cNvPr id="3" name="Content Placeholder 2">
            <a:extLst>
              <a:ext uri="{FF2B5EF4-FFF2-40B4-BE49-F238E27FC236}">
                <a16:creationId xmlns:a16="http://schemas.microsoft.com/office/drawing/2014/main" id="{A329EE52-FBE4-4B3E-B9DD-1DDE23F89C9B}"/>
              </a:ext>
            </a:extLst>
          </p:cNvPr>
          <p:cNvSpPr>
            <a:spLocks noGrp="1"/>
          </p:cNvSpPr>
          <p:nvPr>
            <p:ph idx="4294967295"/>
          </p:nvPr>
        </p:nvSpPr>
        <p:spPr>
          <a:xfrm>
            <a:off x="838200" y="1825625"/>
            <a:ext cx="10515600" cy="4351338"/>
          </a:xfrm>
          <a:prstGeom prst="rect">
            <a:avLst/>
          </a:prstGeom>
        </p:spPr>
        <p:txBody>
          <a:bodyPr/>
          <a:lstStyle/>
          <a:p>
            <a:pPr lvl="0" fontAlgn="base"/>
            <a:r>
              <a:rPr lang="en-US" b="1"/>
              <a:t>Subcommittees</a:t>
            </a:r>
          </a:p>
          <a:p>
            <a:pPr lvl="1" fontAlgn="base"/>
            <a:r>
              <a:rPr lang="en-US" sz="2800"/>
              <a:t>Substantive Law</a:t>
            </a:r>
          </a:p>
          <a:p>
            <a:pPr lvl="1" fontAlgn="base"/>
            <a:r>
              <a:rPr lang="en-US" sz="2800"/>
              <a:t>Essential Skills</a:t>
            </a:r>
          </a:p>
          <a:p>
            <a:pPr lvl="1" fontAlgn="base"/>
            <a:r>
              <a:rPr lang="en-US" sz="2800"/>
              <a:t>Law School Outreach</a:t>
            </a:r>
          </a:p>
          <a:p>
            <a:pPr marL="342900" lvl="1" indent="0" fontAlgn="base">
              <a:buNone/>
            </a:pPr>
            <a:endParaRPr lang="en-US" sz="2800"/>
          </a:p>
          <a:p>
            <a:pPr lvl="0" fontAlgn="base"/>
            <a:r>
              <a:rPr lang="en-US" b="1"/>
              <a:t>Upcoming Events</a:t>
            </a:r>
          </a:p>
          <a:p>
            <a:pPr lvl="1" fontAlgn="base"/>
            <a:r>
              <a:rPr lang="en-US" sz="2800"/>
              <a:t>Friday, Nov. 7, 2025: Essential Hour Webinar</a:t>
            </a:r>
          </a:p>
        </p:txBody>
      </p:sp>
    </p:spTree>
    <p:extLst>
      <p:ext uri="{BB962C8B-B14F-4D97-AF65-F5344CB8AC3E}">
        <p14:creationId xmlns:p14="http://schemas.microsoft.com/office/powerpoint/2010/main" val="727071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41248" y="365125"/>
            <a:ext cx="11350752" cy="747038"/>
          </a:xfrm>
        </p:spPr>
        <p:txBody>
          <a:bodyPr/>
          <a:lstStyle/>
          <a:p>
            <a:r>
              <a:rPr lang="en-US"/>
              <a:t>Introduction: Your First Planning Commission Mtg</a:t>
            </a:r>
          </a:p>
        </p:txBody>
      </p:sp>
      <p:sp>
        <p:nvSpPr>
          <p:cNvPr id="4" name="Content Placeholder 3"/>
          <p:cNvSpPr>
            <a:spLocks noGrp="1"/>
          </p:cNvSpPr>
          <p:nvPr>
            <p:ph idx="1"/>
          </p:nvPr>
        </p:nvSpPr>
        <p:spPr>
          <a:xfrm>
            <a:off x="841248" y="1377506"/>
            <a:ext cx="10515600" cy="4471653"/>
          </a:xfrm>
        </p:spPr>
        <p:txBody>
          <a:bodyPr vert="horz" lIns="274320" tIns="45720" rIns="274320" bIns="45720" rtlCol="0" anchor="t">
            <a:noAutofit/>
          </a:bodyPr>
          <a:lstStyle/>
          <a:p>
            <a:r>
              <a:rPr lang="en-US" sz="3200" dirty="0"/>
              <a:t>Welcome</a:t>
            </a:r>
          </a:p>
          <a:p>
            <a:r>
              <a:rPr lang="en-US" sz="3200" dirty="0"/>
              <a:t>Roadmap for Discussion </a:t>
            </a:r>
          </a:p>
          <a:p>
            <a:r>
              <a:rPr lang="en-US" sz="3200" dirty="0"/>
              <a:t>Materials in Planning Commission Essential </a:t>
            </a:r>
            <a:r>
              <a:rPr lang="en-US" sz="3200" dirty="0" err="1"/>
              <a:t>ToolKit</a:t>
            </a:r>
            <a:endParaRPr lang="en-US" sz="3200" dirty="0"/>
          </a:p>
          <a:p>
            <a:r>
              <a:rPr lang="en-US" sz="3200" dirty="0"/>
              <a:t>***What is the lawyer's role at the meeting?</a:t>
            </a:r>
          </a:p>
          <a:p>
            <a:r>
              <a:rPr lang="en-US" sz="3200" i="1" dirty="0"/>
              <a:t>Art Not a Science</a:t>
            </a:r>
          </a:p>
          <a:p>
            <a:r>
              <a:rPr lang="en-US" sz="3200" dirty="0"/>
              <a:t>You </a:t>
            </a:r>
            <a:r>
              <a:rPr lang="en-US" sz="3200" u="sng" dirty="0"/>
              <a:t>will</a:t>
            </a:r>
            <a:r>
              <a:rPr lang="en-US" sz="3200" dirty="0"/>
              <a:t> get comfortable at all of this</a:t>
            </a:r>
          </a:p>
          <a:p>
            <a:r>
              <a:rPr lang="en-US" sz="3200" dirty="0"/>
              <a:t>We will Answer all of your questions as the end</a:t>
            </a:r>
          </a:p>
        </p:txBody>
      </p:sp>
      <p:pic>
        <p:nvPicPr>
          <p:cNvPr id="1026" name="Picture 2" descr="Urban planners discussing a city development project with a model and ma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6385" y="1485900"/>
            <a:ext cx="2856315" cy="1597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994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6D6A59-726E-DDD6-6702-FB006C115F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EEFE3D-EDCB-421A-9566-E576B5ECB778}"/>
              </a:ext>
            </a:extLst>
          </p:cNvPr>
          <p:cNvSpPr>
            <a:spLocks noGrp="1"/>
          </p:cNvSpPr>
          <p:nvPr>
            <p:ph type="title"/>
          </p:nvPr>
        </p:nvSpPr>
        <p:spPr>
          <a:xfrm>
            <a:off x="777240" y="538466"/>
            <a:ext cx="11350752" cy="569057"/>
          </a:xfrm>
        </p:spPr>
        <p:txBody>
          <a:bodyPr/>
          <a:lstStyle/>
          <a:p>
            <a:r>
              <a:rPr lang="en-US" b="1" i="1" dirty="0">
                <a:solidFill>
                  <a:srgbClr val="FF0000"/>
                </a:solidFill>
                <a:cs typeface="Arial"/>
              </a:rPr>
              <a:t>Disclaimer </a:t>
            </a:r>
            <a:endParaRPr lang="en-US" dirty="0"/>
          </a:p>
        </p:txBody>
      </p:sp>
      <p:sp>
        <p:nvSpPr>
          <p:cNvPr id="3" name="Content Placeholder 2">
            <a:extLst>
              <a:ext uri="{FF2B5EF4-FFF2-40B4-BE49-F238E27FC236}">
                <a16:creationId xmlns:a16="http://schemas.microsoft.com/office/drawing/2014/main" id="{318F1DDD-A111-5613-8B5B-86F2408739FD}"/>
              </a:ext>
            </a:extLst>
          </p:cNvPr>
          <p:cNvSpPr>
            <a:spLocks noGrp="1"/>
          </p:cNvSpPr>
          <p:nvPr>
            <p:ph idx="4294967295"/>
          </p:nvPr>
        </p:nvSpPr>
        <p:spPr>
          <a:xfrm>
            <a:off x="657726" y="822995"/>
            <a:ext cx="10515600" cy="5384047"/>
          </a:xfrm>
          <a:prstGeom prst="rect">
            <a:avLst/>
          </a:prstGeom>
        </p:spPr>
        <p:txBody>
          <a:bodyPr vert="horz" lIns="274320" tIns="45720" rIns="274320" bIns="45720" rtlCol="0" anchor="t">
            <a:noAutofit/>
          </a:bodyPr>
          <a:lstStyle/>
          <a:p>
            <a:endParaRPr lang="en-US" sz="3200" b="1" i="1" dirty="0">
              <a:solidFill>
                <a:srgbClr val="FF0000"/>
              </a:solidFill>
              <a:latin typeface="Arial"/>
              <a:cs typeface="Arial"/>
            </a:endParaRPr>
          </a:p>
          <a:p>
            <a:pPr marL="228600" indent="0">
              <a:buNone/>
            </a:pPr>
            <a:endParaRPr lang="en-US" sz="3200" b="1" i="1" dirty="0">
              <a:solidFill>
                <a:srgbClr val="FF0000"/>
              </a:solidFill>
              <a:latin typeface="Arial"/>
              <a:cs typeface="Arial"/>
            </a:endParaRPr>
          </a:p>
          <a:p>
            <a:r>
              <a:rPr lang="en-US" sz="2500" dirty="0">
                <a:cs typeface="Arial"/>
              </a:rPr>
              <a:t>This presentation expresses the views of the presenters only. It is not individual legal advice. It does not necessarily represent the views of any city or other entity </a:t>
            </a:r>
            <a:endParaRPr lang="en-US" dirty="0"/>
          </a:p>
          <a:p>
            <a:r>
              <a:rPr lang="en-US" sz="2500" dirty="0">
                <a:cs typeface="Arial"/>
              </a:rPr>
              <a:t>Facts and circumstances matter – seek the advice and counsel of your colleagues, agency staff, and other experts. </a:t>
            </a:r>
            <a:endParaRPr lang="en-US" dirty="0"/>
          </a:p>
          <a:p>
            <a:r>
              <a:rPr lang="en-US" sz="2500" i="1" dirty="0">
                <a:solidFill>
                  <a:srgbClr val="FF0000"/>
                </a:solidFill>
                <a:cs typeface="Arial"/>
              </a:rPr>
              <a:t>Common sense matters too </a:t>
            </a:r>
            <a:endParaRPr lang="en-US" dirty="0"/>
          </a:p>
          <a:p>
            <a:pPr algn="just"/>
            <a:r>
              <a:rPr lang="en-US" sz="2500" dirty="0">
                <a:cs typeface="Arial"/>
              </a:rPr>
              <a:t>There will be plenty of time for Q&amp;A at the end of this presentation. </a:t>
            </a:r>
            <a:r>
              <a:rPr lang="en-US" sz="2500" b="1" i="1" u="sng" dirty="0">
                <a:cs typeface="Arial"/>
              </a:rPr>
              <a:t>We encourage questions and comments</a:t>
            </a:r>
            <a:r>
              <a:rPr lang="en-US" sz="2500" b="1" dirty="0">
                <a:cs typeface="Arial"/>
              </a:rPr>
              <a:t>!</a:t>
            </a:r>
            <a:endParaRPr lang="en-US" dirty="0"/>
          </a:p>
          <a:p>
            <a:r>
              <a:rPr lang="en-US" sz="2500" i="1" dirty="0">
                <a:solidFill>
                  <a:srgbClr val="FF0000"/>
                </a:solidFill>
                <a:cs typeface="Arial"/>
              </a:rPr>
              <a:t>In the meantime, you can post these during the presentation </a:t>
            </a:r>
            <a:endParaRPr lang="en-US" dirty="0"/>
          </a:p>
          <a:p>
            <a:pPr lvl="0"/>
            <a:endParaRPr lang="en-US" sz="2800" b="1" dirty="0"/>
          </a:p>
        </p:txBody>
      </p:sp>
    </p:spTree>
    <p:extLst>
      <p:ext uri="{BB962C8B-B14F-4D97-AF65-F5344CB8AC3E}">
        <p14:creationId xmlns:p14="http://schemas.microsoft.com/office/powerpoint/2010/main" val="40720249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Introduction:  </a:t>
            </a:r>
            <a:r>
              <a:rPr lang="en-US" sz="3400" dirty="0"/>
              <a:t>Your First Planning Commission Mtg</a:t>
            </a:r>
            <a:endParaRPr lang="en-US" dirty="0"/>
          </a:p>
        </p:txBody>
      </p:sp>
      <p:sp>
        <p:nvSpPr>
          <p:cNvPr id="4" name="Content Placeholder 3"/>
          <p:cNvSpPr>
            <a:spLocks noGrp="1"/>
          </p:cNvSpPr>
          <p:nvPr>
            <p:ph idx="1"/>
          </p:nvPr>
        </p:nvSpPr>
        <p:spPr>
          <a:xfrm>
            <a:off x="841248" y="1454689"/>
            <a:ext cx="10515600" cy="4351338"/>
          </a:xfrm>
        </p:spPr>
        <p:txBody>
          <a:bodyPr vert="horz" lIns="274320" tIns="45720" rIns="274320" bIns="45720" rtlCol="0" anchor="t">
            <a:noAutofit/>
          </a:bodyPr>
          <a:lstStyle/>
          <a:p>
            <a:pPr marL="228600" indent="0">
              <a:buNone/>
            </a:pPr>
            <a:r>
              <a:rPr lang="en-US" sz="2700" dirty="0"/>
              <a:t>The Number 1 Rule: </a:t>
            </a:r>
          </a:p>
          <a:p>
            <a:r>
              <a:rPr lang="en-US" sz="2700" dirty="0"/>
              <a:t>Be </a:t>
            </a:r>
            <a:r>
              <a:rPr lang="en-US" sz="2700" b="1" i="1" dirty="0"/>
              <a:t>very</a:t>
            </a:r>
            <a:r>
              <a:rPr lang="en-US" sz="2700" dirty="0"/>
              <a:t> prepared- do not wing it!</a:t>
            </a:r>
            <a:endParaRPr lang="en-US" dirty="0"/>
          </a:p>
          <a:p>
            <a:pPr lvl="1">
              <a:buFont typeface="Wingdings" panose="020B0604020202020204" pitchFamily="34" charset="0"/>
              <a:buChar char="§"/>
            </a:pPr>
            <a:r>
              <a:rPr lang="en-US" sz="2300" dirty="0"/>
              <a:t>Review the agenda packet and meet with staff/commissioners</a:t>
            </a:r>
          </a:p>
          <a:p>
            <a:pPr lvl="1">
              <a:buFont typeface="Wingdings" panose="020B0604020202020204" pitchFamily="34" charset="0"/>
              <a:buChar char="§"/>
            </a:pPr>
            <a:r>
              <a:rPr lang="en-US" sz="2300" dirty="0"/>
              <a:t>Familiarize with the applicable Zoning Ordinance and General Plan</a:t>
            </a:r>
          </a:p>
          <a:p>
            <a:pPr lvl="1">
              <a:buFont typeface="Wingdings" panose="020B0604020202020204" pitchFamily="34" charset="0"/>
              <a:buChar char="§"/>
            </a:pPr>
            <a:r>
              <a:rPr lang="en-US" sz="2300" dirty="0"/>
              <a:t>Brush up on relevant areas of law</a:t>
            </a:r>
          </a:p>
          <a:p>
            <a:pPr lvl="2">
              <a:buFont typeface="Wingdings" panose="020B0604020202020204" pitchFamily="34" charset="0"/>
              <a:buChar char="§"/>
            </a:pPr>
            <a:r>
              <a:rPr lang="en-US" sz="2100" dirty="0"/>
              <a:t>e.g. Non-conforming uses, conditions of approval</a:t>
            </a:r>
          </a:p>
          <a:p>
            <a:pPr lvl="1">
              <a:buFont typeface="Wingdings" panose="020B0604020202020204" pitchFamily="34" charset="0"/>
              <a:buChar char="§"/>
            </a:pPr>
            <a:r>
              <a:rPr lang="en-US" sz="2200" dirty="0"/>
              <a:t>Arrive early</a:t>
            </a:r>
          </a:p>
          <a:p>
            <a:pPr lvl="1">
              <a:buFont typeface="Wingdings" panose="020B0604020202020204" pitchFamily="34" charset="0"/>
              <a:buChar char="§"/>
            </a:pPr>
            <a:r>
              <a:rPr lang="en-US" sz="2200" dirty="0"/>
              <a:t>Know the Commissioners' names</a:t>
            </a:r>
          </a:p>
          <a:p>
            <a:pPr lvl="1">
              <a:buFont typeface="Wingdings" panose="020B0604020202020204" pitchFamily="34" charset="0"/>
              <a:buChar char="§"/>
            </a:pPr>
            <a:r>
              <a:rPr lang="en-US" sz="2200" dirty="0"/>
              <a:t>**Read public comments submitted</a:t>
            </a:r>
          </a:p>
        </p:txBody>
      </p:sp>
      <p:pic>
        <p:nvPicPr>
          <p:cNvPr id="2050" name="Picture 2" descr="Speaker giving a talk in conference hall at business event. Rear view of unrecognizable people in audience at the conference hall. Business and entrepreneurship concep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0815" y="4386010"/>
            <a:ext cx="3012810" cy="1531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164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49F4D-E94A-7079-187C-DB3BF6729C0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C3D090A-C78E-635D-BC9F-B5F14A684E2B}"/>
              </a:ext>
            </a:extLst>
          </p:cNvPr>
          <p:cNvSpPr>
            <a:spLocks noGrp="1"/>
          </p:cNvSpPr>
          <p:nvPr>
            <p:ph type="title"/>
          </p:nvPr>
        </p:nvSpPr>
        <p:spPr/>
        <p:txBody>
          <a:bodyPr/>
          <a:lstStyle/>
          <a:p>
            <a:r>
              <a:rPr lang="en-US"/>
              <a:t>Introduction: What is a Planning Commission? </a:t>
            </a:r>
          </a:p>
        </p:txBody>
      </p:sp>
      <p:sp>
        <p:nvSpPr>
          <p:cNvPr id="4" name="Content Placeholder 3">
            <a:extLst>
              <a:ext uri="{FF2B5EF4-FFF2-40B4-BE49-F238E27FC236}">
                <a16:creationId xmlns:a16="http://schemas.microsoft.com/office/drawing/2014/main" id="{4776E7AE-D541-5822-B176-D6ED8D9B147C}"/>
              </a:ext>
            </a:extLst>
          </p:cNvPr>
          <p:cNvSpPr>
            <a:spLocks noGrp="1"/>
          </p:cNvSpPr>
          <p:nvPr>
            <p:ph idx="1"/>
          </p:nvPr>
        </p:nvSpPr>
        <p:spPr>
          <a:xfrm>
            <a:off x="841248" y="1344399"/>
            <a:ext cx="10515600" cy="4822575"/>
          </a:xfrm>
        </p:spPr>
        <p:txBody>
          <a:bodyPr vert="horz" lIns="274320" tIns="45720" rIns="274320" bIns="45720" rtlCol="0" anchor="t">
            <a:noAutofit/>
          </a:bodyPr>
          <a:lstStyle/>
          <a:p>
            <a:r>
              <a:rPr lang="en-US" sz="2000"/>
              <a:t>From the Municipal Law Handbook:</a:t>
            </a:r>
            <a:endParaRPr lang="en-US"/>
          </a:p>
          <a:p>
            <a:pPr marL="228600" indent="0">
              <a:buClr>
                <a:srgbClr val="307197"/>
              </a:buClr>
              <a:buNone/>
            </a:pPr>
            <a:endParaRPr lang="en-US" sz="2000"/>
          </a:p>
          <a:p>
            <a:pPr lvl="1"/>
            <a:r>
              <a:rPr lang="en-US" sz="2000"/>
              <a:t>A planning commission is an optional permanent advisory committee of </a:t>
            </a:r>
            <a:r>
              <a:rPr lang="en-US" sz="2000" u="sng"/>
              <a:t>residents </a:t>
            </a:r>
            <a:r>
              <a:rPr lang="en-US" sz="2000"/>
              <a:t>a city council appoints to review matters related to planning and development. The commission holds regularly scheduled public meetings to consider land use matters, such as zone changes, conditional use permits, variances, subdivisions, and general plan amendments. Govt C §§65100–65107. Public hearings apply to certain land use matters.</a:t>
            </a:r>
          </a:p>
          <a:p>
            <a:pPr lvl="1"/>
            <a:endParaRPr lang="en-US" sz="2000"/>
          </a:p>
          <a:p>
            <a:pPr lvl="2"/>
            <a:r>
              <a:rPr lang="en-US" sz="2000"/>
              <a:t>Conditional Use Permits, Variances, Development Permits, Development Agreements, Zoning Ordinance Amendments, General Plan Amendments, Housing Elements, Capital Improvement Plans, Real Estate Purchases for consistency with GP</a:t>
            </a:r>
          </a:p>
          <a:p>
            <a:pPr lvl="2"/>
            <a:endParaRPr lang="en-US" sz="2000"/>
          </a:p>
          <a:p>
            <a:pPr lvl="2"/>
            <a:r>
              <a:rPr lang="en-US" sz="2000"/>
              <a:t>Members range from land use professionals to concerned residents</a:t>
            </a:r>
          </a:p>
        </p:txBody>
      </p:sp>
    </p:spTree>
    <p:extLst>
      <p:ext uri="{BB962C8B-B14F-4D97-AF65-F5344CB8AC3E}">
        <p14:creationId xmlns:p14="http://schemas.microsoft.com/office/powerpoint/2010/main" val="2597402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Before the meeting</a:t>
            </a:r>
          </a:p>
        </p:txBody>
      </p:sp>
      <p:sp>
        <p:nvSpPr>
          <p:cNvPr id="4" name="Content Placeholder 3"/>
          <p:cNvSpPr>
            <a:spLocks noGrp="1"/>
          </p:cNvSpPr>
          <p:nvPr>
            <p:ph idx="1"/>
          </p:nvPr>
        </p:nvSpPr>
        <p:spPr>
          <a:xfrm>
            <a:off x="838200" y="1497821"/>
            <a:ext cx="10515600" cy="4351338"/>
          </a:xfrm>
        </p:spPr>
        <p:txBody>
          <a:bodyPr/>
          <a:lstStyle/>
          <a:p>
            <a:pPr lvl="0"/>
            <a:r>
              <a:rPr lang="en-US" dirty="0"/>
              <a:t>Public Noticing </a:t>
            </a:r>
          </a:p>
          <a:p>
            <a:pPr lvl="1"/>
            <a:r>
              <a:rPr lang="en-US" sz="2000" dirty="0"/>
              <a:t>State (and sometimes local) laws require advanced notice prior to a public hearing, generally a mailing around a specific property if applicable and publication in a 20 days for use change now (PC)</a:t>
            </a:r>
          </a:p>
          <a:p>
            <a:pPr lvl="1"/>
            <a:r>
              <a:rPr lang="en-US" sz="2000" dirty="0"/>
              <a:t>Remember—From </a:t>
            </a:r>
            <a:r>
              <a:rPr lang="en-US" sz="2000" dirty="0" err="1"/>
              <a:t>MLH</a:t>
            </a:r>
            <a:r>
              <a:rPr lang="en-US" sz="2000" dirty="0"/>
              <a:t>: When a public hearing by the city council takes place after a planning commission recommendation on that matter, the city council public hearing notice may not be published before the planning commission has actually made its recommendation, and must include the recommendation of the planning commission.</a:t>
            </a:r>
          </a:p>
          <a:p>
            <a:r>
              <a:rPr lang="en-US" sz="2000" i="1" dirty="0"/>
              <a:t>Environmental Defense Project of Sierra County v County of Sierra</a:t>
            </a:r>
            <a:r>
              <a:rPr lang="en-US" sz="2000" dirty="0"/>
              <a:t> (2008) 158 CA4th 877, 888</a:t>
            </a:r>
          </a:p>
          <a:p>
            <a:r>
              <a:rPr lang="en-US" sz="2000" dirty="0"/>
              <a:t>Contents:  Description of item to be considered, including address; date, time, location of hearing; </a:t>
            </a:r>
            <a:r>
              <a:rPr lang="en-US" sz="2000" dirty="0" err="1"/>
              <a:t>CEQA</a:t>
            </a:r>
            <a:r>
              <a:rPr lang="en-US" sz="2000" dirty="0"/>
              <a:t> action to be taken; information on where and how to comment, including where to submit written comments</a:t>
            </a:r>
          </a:p>
        </p:txBody>
      </p:sp>
    </p:spTree>
    <p:extLst>
      <p:ext uri="{BB962C8B-B14F-4D97-AF65-F5344CB8AC3E}">
        <p14:creationId xmlns:p14="http://schemas.microsoft.com/office/powerpoint/2010/main" val="666382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500"/>
              <a:t>Preparation of the Agenda &amp;associated materials </a:t>
            </a:r>
          </a:p>
        </p:txBody>
      </p:sp>
      <p:sp>
        <p:nvSpPr>
          <p:cNvPr id="4" name="Content Placeholder 3"/>
          <p:cNvSpPr>
            <a:spLocks noGrp="1"/>
          </p:cNvSpPr>
          <p:nvPr>
            <p:ph idx="1"/>
          </p:nvPr>
        </p:nvSpPr>
        <p:spPr>
          <a:xfrm>
            <a:off x="841248" y="1181820"/>
            <a:ext cx="10515600" cy="4925682"/>
          </a:xfrm>
        </p:spPr>
        <p:txBody>
          <a:bodyPr/>
          <a:lstStyle/>
          <a:p>
            <a:pPr lvl="1"/>
            <a:r>
              <a:rPr lang="en-US" sz="2800"/>
              <a:t>Agenda Descriptions</a:t>
            </a:r>
          </a:p>
          <a:p>
            <a:pPr lvl="2"/>
            <a:r>
              <a:rPr lang="en-US" sz="2000"/>
              <a:t>Brown Act requires “a brief general description of each item of business to be transacted or discussed at the meeting” (Govt. Code §54954.2(a)(1).)</a:t>
            </a:r>
          </a:p>
          <a:p>
            <a:pPr lvl="2"/>
            <a:r>
              <a:rPr lang="en-US" sz="2000"/>
              <a:t>Check for consistency with previously issued public notice</a:t>
            </a:r>
          </a:p>
          <a:p>
            <a:pPr lvl="1"/>
            <a:r>
              <a:rPr lang="en-US"/>
              <a:t>Supporting Materials (staff report, public comment, applicant materials, etc.)</a:t>
            </a:r>
          </a:p>
          <a:p>
            <a:pPr lvl="1"/>
            <a:r>
              <a:rPr lang="en-US"/>
              <a:t>Writings distributed to majority of the Planning Commission within 72 hours of the meeting (after agenda is posted) must be made available for public inspection (Govt. Code § 54957.5(b).) </a:t>
            </a:r>
          </a:p>
          <a:p>
            <a:pPr lvl="1"/>
            <a:r>
              <a:rPr lang="en-US"/>
              <a:t>City Attorney and staff review for accuracy, clarity, consistency between documents, substantial evidence to support findings</a:t>
            </a:r>
          </a:p>
        </p:txBody>
      </p:sp>
    </p:spTree>
    <p:extLst>
      <p:ext uri="{BB962C8B-B14F-4D97-AF65-F5344CB8AC3E}">
        <p14:creationId xmlns:p14="http://schemas.microsoft.com/office/powerpoint/2010/main" val="2705829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CEQA </a:t>
            </a:r>
          </a:p>
        </p:txBody>
      </p:sp>
      <p:sp>
        <p:nvSpPr>
          <p:cNvPr id="4" name="Content Placeholder 3"/>
          <p:cNvSpPr>
            <a:spLocks noGrp="1"/>
          </p:cNvSpPr>
          <p:nvPr>
            <p:ph idx="1"/>
          </p:nvPr>
        </p:nvSpPr>
        <p:spPr>
          <a:xfrm>
            <a:off x="841248" y="1331189"/>
            <a:ext cx="10515600" cy="4759060"/>
          </a:xfrm>
        </p:spPr>
        <p:txBody>
          <a:bodyPr vert="horz" lIns="274320" tIns="45720" rIns="274320" bIns="45720" rtlCol="0" anchor="t">
            <a:noAutofit/>
          </a:bodyPr>
          <a:lstStyle/>
          <a:p>
            <a:pPr lvl="1"/>
            <a:r>
              <a:rPr lang="en-US"/>
              <a:t>Other than a last-minute lawyer letter, this should all be considered well </a:t>
            </a:r>
            <a:r>
              <a:rPr lang="en-US" i="1"/>
              <a:t>before the meeting</a:t>
            </a:r>
          </a:p>
          <a:p>
            <a:pPr lvl="1"/>
            <a:r>
              <a:rPr lang="en-US"/>
              <a:t>Know the basics: Exemptions, Neg Decs, EIRS, SCPEs, Tiering</a:t>
            </a:r>
          </a:p>
          <a:p>
            <a:pPr lvl="2"/>
            <a:r>
              <a:rPr lang="en-US" sz="2400"/>
              <a:t>Long term-- Learn it or have a specializes colleague that can advise your client</a:t>
            </a:r>
          </a:p>
          <a:p>
            <a:pPr lvl="1"/>
            <a:r>
              <a:rPr lang="en-US"/>
              <a:t>Before the meeting:</a:t>
            </a:r>
          </a:p>
          <a:p>
            <a:pPr lvl="2"/>
            <a:r>
              <a:rPr lang="en-US" sz="2300"/>
              <a:t>Agenda and notice language</a:t>
            </a:r>
            <a:endParaRPr lang="en-US"/>
          </a:p>
          <a:p>
            <a:pPr lvl="2"/>
            <a:r>
              <a:rPr lang="en-US"/>
              <a:t>Makes sure there is substantial evidence to support the conclusions</a:t>
            </a:r>
          </a:p>
          <a:p>
            <a:pPr lvl="2"/>
            <a:r>
              <a:rPr lang="en-US"/>
              <a:t>Check citations- sometimes staff re-use/cut and paste and it is not correct</a:t>
            </a:r>
          </a:p>
          <a:p>
            <a:pPr lvl="2"/>
            <a:r>
              <a:rPr lang="en-US"/>
              <a:t>Know the record- spend time review the BIG issues before the meeting</a:t>
            </a:r>
          </a:p>
        </p:txBody>
      </p:sp>
    </p:spTree>
    <p:extLst>
      <p:ext uri="{BB962C8B-B14F-4D97-AF65-F5344CB8AC3E}">
        <p14:creationId xmlns:p14="http://schemas.microsoft.com/office/powerpoint/2010/main" val="15619515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CEQA </a:t>
            </a:r>
          </a:p>
        </p:txBody>
      </p:sp>
      <p:sp>
        <p:nvSpPr>
          <p:cNvPr id="4" name="Content Placeholder 3"/>
          <p:cNvSpPr>
            <a:spLocks noGrp="1"/>
          </p:cNvSpPr>
          <p:nvPr>
            <p:ph idx="1"/>
          </p:nvPr>
        </p:nvSpPr>
        <p:spPr>
          <a:xfrm>
            <a:off x="841248" y="1344021"/>
            <a:ext cx="10515600" cy="4792494"/>
          </a:xfrm>
        </p:spPr>
        <p:txBody>
          <a:bodyPr vert="horz" lIns="274320" tIns="45720" rIns="274320" bIns="45720" rtlCol="0" anchor="t">
            <a:noAutofit/>
          </a:bodyPr>
          <a:lstStyle/>
          <a:p>
            <a:pPr lvl="1"/>
            <a:r>
              <a:rPr lang="en-US"/>
              <a:t>Read public comments submitted for a taste of the issues that will come up</a:t>
            </a:r>
          </a:p>
          <a:p>
            <a:pPr lvl="1"/>
            <a:r>
              <a:rPr lang="en-US"/>
              <a:t>Should CEQA consultant attend (zoom?)—what about technical consultants (geo, seismic or hydrology)</a:t>
            </a:r>
          </a:p>
          <a:p>
            <a:pPr lvl="1"/>
            <a:r>
              <a:rPr lang="en-US"/>
              <a:t>Check in with staff and commission members before the meeting- hearings are </a:t>
            </a:r>
            <a:r>
              <a:rPr lang="en-US" i="1"/>
              <a:t>usually</a:t>
            </a:r>
            <a:r>
              <a:rPr lang="en-US"/>
              <a:t> not technical but must be prepared </a:t>
            </a:r>
          </a:p>
          <a:p>
            <a:pPr lvl="1"/>
            <a:r>
              <a:rPr lang="en-US" sz="2500"/>
              <a:t>***What do you do if someone challenges the CEQA at the meeting?</a:t>
            </a:r>
            <a:endParaRPr lang="en-US"/>
          </a:p>
          <a:p>
            <a:pPr lvl="1"/>
            <a:r>
              <a:rPr lang="en-US"/>
              <a:t>Be Flexible – must respond to new information raised (even if that means a continuance)</a:t>
            </a:r>
          </a:p>
          <a:p>
            <a:pPr lvl="1"/>
            <a:r>
              <a:rPr lang="en-US"/>
              <a:t>Responses are always better in writing, second best is verbal responses</a:t>
            </a:r>
          </a:p>
        </p:txBody>
      </p:sp>
    </p:spTree>
    <p:extLst>
      <p:ext uri="{BB962C8B-B14F-4D97-AF65-F5344CB8AC3E}">
        <p14:creationId xmlns:p14="http://schemas.microsoft.com/office/powerpoint/2010/main" val="3159351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lassic bright red metal toolbox with a black handle and shiny metal latches, perfect for tool stor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1113" y="4638675"/>
            <a:ext cx="1541462" cy="1541463"/>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p:txBody>
          <a:bodyPr/>
          <a:lstStyle/>
          <a:p>
            <a:r>
              <a:rPr lang="en-US" sz="3100"/>
              <a:t>Getting your “comfort” materials together  </a:t>
            </a:r>
          </a:p>
        </p:txBody>
      </p:sp>
      <p:sp>
        <p:nvSpPr>
          <p:cNvPr id="4" name="Content Placeholder 3"/>
          <p:cNvSpPr>
            <a:spLocks noGrp="1"/>
          </p:cNvSpPr>
          <p:nvPr>
            <p:ph idx="1"/>
          </p:nvPr>
        </p:nvSpPr>
        <p:spPr>
          <a:xfrm>
            <a:off x="700880" y="1015715"/>
            <a:ext cx="10515600" cy="4829452"/>
          </a:xfrm>
        </p:spPr>
        <p:txBody>
          <a:bodyPr vert="horz" lIns="274320" tIns="45720" rIns="274320" bIns="45720" rtlCol="0" anchor="t">
            <a:noAutofit/>
          </a:bodyPr>
          <a:lstStyle/>
          <a:p>
            <a:pPr lvl="1"/>
            <a:endParaRPr lang="en-US" sz="2800" dirty="0"/>
          </a:p>
          <a:p>
            <a:pPr lvl="1"/>
            <a:r>
              <a:rPr lang="en-US" sz="2800" dirty="0"/>
              <a:t>Essential Toolkit</a:t>
            </a:r>
            <a:endParaRPr lang="en-US" dirty="0"/>
          </a:p>
          <a:p>
            <a:pPr lvl="2"/>
            <a:r>
              <a:rPr lang="en-US" sz="2800" dirty="0"/>
              <a:t>Excerpt from Planning Commission Handbook</a:t>
            </a:r>
          </a:p>
          <a:p>
            <a:pPr lvl="2"/>
            <a:r>
              <a:rPr lang="en-US" sz="2800" dirty="0"/>
              <a:t>Scripts </a:t>
            </a:r>
          </a:p>
          <a:p>
            <a:pPr lvl="2"/>
            <a:r>
              <a:rPr lang="en-US" sz="2800" dirty="0"/>
              <a:t>Have responses to FAQs handy (e.g. conditions of approval) </a:t>
            </a:r>
          </a:p>
          <a:p>
            <a:pPr lvl="1"/>
            <a:r>
              <a:rPr lang="en-US" sz="2800" dirty="0"/>
              <a:t>Think ahead—are all of the comments/questions about one topic?  Is there a condition that could alleviate that concern? </a:t>
            </a:r>
          </a:p>
        </p:txBody>
      </p:sp>
    </p:spTree>
    <p:extLst>
      <p:ext uri="{BB962C8B-B14F-4D97-AF65-F5344CB8AC3E}">
        <p14:creationId xmlns:p14="http://schemas.microsoft.com/office/powerpoint/2010/main" val="2599113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B415B-90D1-1B3D-ACA1-D752EE75EAD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45F4C8BF-1778-6318-0A9E-F5264A6F195E}"/>
              </a:ext>
            </a:extLst>
          </p:cNvPr>
          <p:cNvSpPr>
            <a:spLocks noGrp="1"/>
          </p:cNvSpPr>
          <p:nvPr>
            <p:ph type="title"/>
          </p:nvPr>
        </p:nvSpPr>
        <p:spPr/>
        <p:txBody>
          <a:bodyPr/>
          <a:lstStyle/>
          <a:p>
            <a:r>
              <a:rPr lang="en-US" sz="3100"/>
              <a:t>Getting your “comfort” materials together  </a:t>
            </a:r>
          </a:p>
        </p:txBody>
      </p:sp>
      <p:sp>
        <p:nvSpPr>
          <p:cNvPr id="4" name="Content Placeholder 3">
            <a:extLst>
              <a:ext uri="{FF2B5EF4-FFF2-40B4-BE49-F238E27FC236}">
                <a16:creationId xmlns:a16="http://schemas.microsoft.com/office/drawing/2014/main" id="{7CB4331E-780E-C061-4BB8-6E6F62335568}"/>
              </a:ext>
            </a:extLst>
          </p:cNvPr>
          <p:cNvSpPr>
            <a:spLocks noGrp="1"/>
          </p:cNvSpPr>
          <p:nvPr>
            <p:ph idx="1"/>
          </p:nvPr>
        </p:nvSpPr>
        <p:spPr>
          <a:xfrm>
            <a:off x="700880" y="1015715"/>
            <a:ext cx="10515600" cy="4829452"/>
          </a:xfrm>
        </p:spPr>
        <p:txBody>
          <a:bodyPr vert="horz" lIns="274320" tIns="45720" rIns="274320" bIns="45720" rtlCol="0" anchor="t">
            <a:noAutofit/>
          </a:bodyPr>
          <a:lstStyle/>
          <a:p>
            <a:pPr lvl="1"/>
            <a:endParaRPr lang="en-US" sz="2700"/>
          </a:p>
          <a:p>
            <a:pPr lvl="1"/>
            <a:r>
              <a:rPr lang="en-US" sz="2700"/>
              <a:t>Know the Brown Act***</a:t>
            </a:r>
            <a:endParaRPr lang="en-US"/>
          </a:p>
          <a:p>
            <a:pPr lvl="2">
              <a:buClr>
                <a:srgbClr val="307197"/>
              </a:buClr>
            </a:pPr>
            <a:r>
              <a:rPr lang="en-US" sz="2700"/>
              <a:t>Regular and Special Meetings</a:t>
            </a:r>
          </a:p>
          <a:p>
            <a:pPr lvl="2"/>
            <a:r>
              <a:rPr lang="en-US" sz="2700"/>
              <a:t>Stick to what is on the posted agenda (but Commission can reorganize the agenda)</a:t>
            </a:r>
          </a:p>
          <a:p>
            <a:pPr lvl="2">
              <a:buClr>
                <a:srgbClr val="307197"/>
              </a:buClr>
            </a:pPr>
            <a:r>
              <a:rPr lang="en-US" sz="2700"/>
              <a:t>Public Comment- general (within PC </a:t>
            </a:r>
            <a:r>
              <a:rPr lang="en-US" sz="2700" err="1"/>
              <a:t>SJMJx</a:t>
            </a:r>
            <a:r>
              <a:rPr lang="en-US" sz="2700"/>
              <a:t>); before every decision</a:t>
            </a:r>
          </a:p>
          <a:p>
            <a:pPr lvl="2">
              <a:buClr>
                <a:srgbClr val="307197"/>
              </a:buClr>
            </a:pPr>
            <a:r>
              <a:rPr lang="en-US" sz="2700"/>
              <a:t>Serial meetings- do the math</a:t>
            </a:r>
          </a:p>
          <a:p>
            <a:pPr lvl="2">
              <a:buClr>
                <a:srgbClr val="307197"/>
              </a:buClr>
            </a:pPr>
            <a:r>
              <a:rPr lang="en-US" sz="2700"/>
              <a:t>Ex </a:t>
            </a:r>
            <a:r>
              <a:rPr lang="en-US" sz="2700" err="1"/>
              <a:t>parte</a:t>
            </a:r>
            <a:r>
              <a:rPr lang="en-US" sz="2700"/>
              <a:t> communications and briefings with staff </a:t>
            </a:r>
          </a:p>
          <a:p>
            <a:pPr lvl="2">
              <a:buClr>
                <a:srgbClr val="307197"/>
              </a:buClr>
            </a:pPr>
            <a:r>
              <a:rPr lang="en-US" sz="2700"/>
              <a:t>Subcommittees </a:t>
            </a:r>
          </a:p>
          <a:p>
            <a:pPr marL="1028700" lvl="2" indent="0">
              <a:buClr>
                <a:srgbClr val="307197"/>
              </a:buClr>
              <a:buNone/>
            </a:pPr>
            <a:endParaRPr lang="en-US" sz="1400"/>
          </a:p>
          <a:p>
            <a:pPr marL="1028700" lvl="2" indent="0">
              <a:buNone/>
            </a:pPr>
            <a:r>
              <a:rPr lang="en-US" sz="1400"/>
              <a:t>                                                                                                                           *** This is the lawyer's role</a:t>
            </a:r>
            <a:endParaRPr lang="en-US"/>
          </a:p>
          <a:p>
            <a:pPr lvl="1"/>
            <a:endParaRPr lang="en-US" sz="2800"/>
          </a:p>
        </p:txBody>
      </p:sp>
    </p:spTree>
    <p:extLst>
      <p:ext uri="{BB962C8B-B14F-4D97-AF65-F5344CB8AC3E}">
        <p14:creationId xmlns:p14="http://schemas.microsoft.com/office/powerpoint/2010/main" val="28165000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Getting your “comfort” materials together </a:t>
            </a:r>
          </a:p>
        </p:txBody>
      </p:sp>
      <p:sp>
        <p:nvSpPr>
          <p:cNvPr id="4" name="Content Placeholder 3"/>
          <p:cNvSpPr>
            <a:spLocks noGrp="1"/>
          </p:cNvSpPr>
          <p:nvPr>
            <p:ph idx="1"/>
          </p:nvPr>
        </p:nvSpPr>
        <p:spPr>
          <a:xfrm>
            <a:off x="841248" y="1500325"/>
            <a:ext cx="10515600" cy="4660777"/>
          </a:xfrm>
        </p:spPr>
        <p:txBody>
          <a:bodyPr vert="horz" lIns="274320" tIns="45720" rIns="274320" bIns="45720" rtlCol="0" anchor="t">
            <a:noAutofit/>
          </a:bodyPr>
          <a:lstStyle/>
          <a:p>
            <a:pPr lvl="1"/>
            <a:endParaRPr lang="en-US"/>
          </a:p>
          <a:p>
            <a:pPr lvl="1"/>
            <a:r>
              <a:rPr lang="en-US" sz="2300"/>
              <a:t>Process for Hearings </a:t>
            </a:r>
            <a:endParaRPr lang="en-US"/>
          </a:p>
          <a:p>
            <a:pPr lvl="2"/>
            <a:r>
              <a:rPr lang="en-US" sz="2400" u="sng"/>
              <a:t>Chair</a:t>
            </a:r>
            <a:r>
              <a:rPr lang="en-US" sz="2400"/>
              <a:t>:	States purpose of hearing, opens hearing. 			Requests Staff Report.</a:t>
            </a:r>
          </a:p>
          <a:p>
            <a:pPr lvl="2"/>
            <a:r>
              <a:rPr lang="en-US" sz="2400" u="sng"/>
              <a:t>Staff</a:t>
            </a:r>
            <a:r>
              <a:rPr lang="en-US" sz="2400"/>
              <a:t>:	Presents report </a:t>
            </a:r>
          </a:p>
          <a:p>
            <a:pPr lvl="2"/>
            <a:r>
              <a:rPr lang="en-US" sz="2400" u="sng"/>
              <a:t>Chair</a:t>
            </a:r>
            <a:r>
              <a:rPr lang="en-US" sz="2400"/>
              <a:t>:	Requests Members to ask any questions they 		may have of Staff regard­ing Staff Report, and to 		place on the record any statements on whether 		Commissioners visited site and that they saw, or 		whether they spoke to anyone concerning this 		matter (also called ex </a:t>
            </a:r>
            <a:r>
              <a:rPr lang="en-US" sz="2400" err="1"/>
              <a:t>parte</a:t>
            </a:r>
            <a:r>
              <a:rPr lang="en-US" sz="2400"/>
              <a:t> disclosures).  </a:t>
            </a:r>
          </a:p>
        </p:txBody>
      </p:sp>
    </p:spTree>
    <p:extLst>
      <p:ext uri="{BB962C8B-B14F-4D97-AF65-F5344CB8AC3E}">
        <p14:creationId xmlns:p14="http://schemas.microsoft.com/office/powerpoint/2010/main" val="4198196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Getting your “comfort” materials together </a:t>
            </a:r>
          </a:p>
        </p:txBody>
      </p:sp>
      <p:sp>
        <p:nvSpPr>
          <p:cNvPr id="4" name="Content Placeholder 3"/>
          <p:cNvSpPr>
            <a:spLocks noGrp="1"/>
          </p:cNvSpPr>
          <p:nvPr>
            <p:ph idx="1"/>
          </p:nvPr>
        </p:nvSpPr>
        <p:spPr>
          <a:xfrm>
            <a:off x="841248" y="1374099"/>
            <a:ext cx="10515600" cy="4351338"/>
          </a:xfrm>
        </p:spPr>
        <p:txBody>
          <a:bodyPr vert="horz" lIns="274320" tIns="45720" rIns="274320" bIns="45720" rtlCol="0" anchor="t">
            <a:noAutofit/>
          </a:bodyPr>
          <a:lstStyle/>
          <a:p>
            <a:pPr marL="1028700" lvl="2" indent="0">
              <a:buNone/>
            </a:pPr>
            <a:r>
              <a:rPr lang="en-US" sz="2700" u="sng"/>
              <a:t>Chair </a:t>
            </a:r>
            <a:endParaRPr lang="en-US"/>
          </a:p>
          <a:p>
            <a:pPr marL="1485900" lvl="2" indent="-457200"/>
            <a:r>
              <a:rPr lang="en-US" sz="2800"/>
              <a:t>Should instruct those persons testifying that all comments and questions be directed to the Chair and not to other members of the audience.  Questions by commissioners of persons in the audience should be asked </a:t>
            </a:r>
            <a:r>
              <a:rPr lang="en-US" sz="2800" u="sng"/>
              <a:t>before</a:t>
            </a:r>
            <a:r>
              <a:rPr lang="en-US" sz="2800"/>
              <a:t> the hearing is closed, preferably when the person is testifying.  Comments by commissioners should be reserved until all testimony is taken and the public hearing closed.  The commission may set a time limit for comments by each person testifying</a:t>
            </a:r>
            <a:endParaRPr lang="en-US"/>
          </a:p>
        </p:txBody>
      </p:sp>
    </p:spTree>
    <p:extLst>
      <p:ext uri="{BB962C8B-B14F-4D97-AF65-F5344CB8AC3E}">
        <p14:creationId xmlns:p14="http://schemas.microsoft.com/office/powerpoint/2010/main" val="5033646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Getting your “comfort” materials together (toolkit) (Lauren) (cont.)</a:t>
            </a:r>
          </a:p>
        </p:txBody>
      </p:sp>
      <p:sp>
        <p:nvSpPr>
          <p:cNvPr id="5" name="Content Placeholder 3"/>
          <p:cNvSpPr>
            <a:spLocks noGrp="1"/>
          </p:cNvSpPr>
          <p:nvPr>
            <p:ph idx="1"/>
          </p:nvPr>
        </p:nvSpPr>
        <p:spPr>
          <a:xfrm>
            <a:off x="838200" y="1951706"/>
            <a:ext cx="10515600" cy="4020469"/>
          </a:xfrm>
        </p:spPr>
        <p:txBody>
          <a:bodyPr vert="horz" lIns="274320" tIns="45720" rIns="274320" bIns="45720" rtlCol="0" anchor="t">
            <a:noAutofit/>
          </a:bodyPr>
          <a:lstStyle/>
          <a:p>
            <a:r>
              <a:rPr lang="en-US" u="sng"/>
              <a:t>PUBLIC</a:t>
            </a:r>
            <a:r>
              <a:rPr lang="en-US"/>
              <a:t>:  Testimony is received</a:t>
            </a:r>
          </a:p>
          <a:p>
            <a:pPr lvl="1"/>
            <a:r>
              <a:rPr lang="en-US"/>
              <a:t>Applicant or appellant (if an appeal from a Planning Director’s decision) should go first and should be given time for rebuttal.**   If the appellant is not the applicant, the applicant should be afforded equal time (because the applicant has a specific legal interest at stake)</a:t>
            </a:r>
          </a:p>
          <a:p>
            <a:pPr lvl="1"/>
            <a:r>
              <a:rPr lang="en-US"/>
              <a:t>Chair:  Closes public comment portion of the public hearing.</a:t>
            </a:r>
          </a:p>
          <a:p>
            <a:pPr lvl="1"/>
            <a:endParaRPr lang="en-US"/>
          </a:p>
          <a:p>
            <a:pPr lvl="1"/>
            <a:endParaRPr lang="en-US"/>
          </a:p>
          <a:p>
            <a:pPr lvl="1"/>
            <a:endParaRPr lang="en-US"/>
          </a:p>
          <a:p>
            <a:pPr marL="571500" lvl="1" indent="0">
              <a:buNone/>
            </a:pPr>
            <a:r>
              <a:rPr lang="en-US" sz="1600"/>
              <a:t>                                     ** Lawyer's job to remind Chair to ensure fair hearing and due process</a:t>
            </a:r>
          </a:p>
        </p:txBody>
      </p:sp>
    </p:spTree>
    <p:extLst>
      <p:ext uri="{BB962C8B-B14F-4D97-AF65-F5344CB8AC3E}">
        <p14:creationId xmlns:p14="http://schemas.microsoft.com/office/powerpoint/2010/main" val="20814715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Getting your “comfort” materials together (toolkit) (Lauren) (cont.)</a:t>
            </a:r>
          </a:p>
        </p:txBody>
      </p:sp>
      <p:sp>
        <p:nvSpPr>
          <p:cNvPr id="5" name="Content Placeholder 3"/>
          <p:cNvSpPr>
            <a:spLocks noGrp="1"/>
          </p:cNvSpPr>
          <p:nvPr>
            <p:ph idx="1"/>
          </p:nvPr>
        </p:nvSpPr>
        <p:spPr>
          <a:xfrm>
            <a:off x="838200" y="1620838"/>
            <a:ext cx="10515600" cy="4351337"/>
          </a:xfrm>
        </p:spPr>
        <p:txBody>
          <a:bodyPr vert="horz" lIns="274320" tIns="45720" rIns="274320" bIns="45720" rtlCol="0" anchor="t">
            <a:noAutofit/>
          </a:bodyPr>
          <a:lstStyle/>
          <a:p>
            <a:endParaRPr lang="en-US" u="sng"/>
          </a:p>
          <a:p>
            <a:r>
              <a:rPr lang="en-US" u="sng"/>
              <a:t>COMMISSION</a:t>
            </a:r>
            <a:r>
              <a:rPr lang="en-US"/>
              <a:t>:  Deliberates, makes findings and decision. It is important that the members of the Commission ask questions which ensure that the relevant evidence is in the record and explain the evidence upon which they are relying in making a decision.</a:t>
            </a:r>
          </a:p>
        </p:txBody>
      </p:sp>
    </p:spTree>
    <p:extLst>
      <p:ext uri="{BB962C8B-B14F-4D97-AF65-F5344CB8AC3E}">
        <p14:creationId xmlns:p14="http://schemas.microsoft.com/office/powerpoint/2010/main" val="197926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Getting your “comfort” materials together </a:t>
            </a:r>
          </a:p>
        </p:txBody>
      </p:sp>
      <p:sp>
        <p:nvSpPr>
          <p:cNvPr id="5" name="Content Placeholder 3"/>
          <p:cNvSpPr>
            <a:spLocks noGrp="1"/>
          </p:cNvSpPr>
          <p:nvPr>
            <p:ph idx="1"/>
          </p:nvPr>
        </p:nvSpPr>
        <p:spPr>
          <a:xfrm>
            <a:off x="838200" y="1620838"/>
            <a:ext cx="10515600" cy="4351337"/>
          </a:xfrm>
        </p:spPr>
        <p:txBody>
          <a:bodyPr vert="horz" lIns="274320" tIns="45720" rIns="274320" bIns="45720" rtlCol="0" anchor="t">
            <a:noAutofit/>
          </a:bodyPr>
          <a:lstStyle/>
          <a:p>
            <a:r>
              <a:rPr lang="en-US" sz="2300"/>
              <a:t>Rules of Order/Decorum</a:t>
            </a:r>
          </a:p>
          <a:p>
            <a:pPr lvl="1"/>
            <a:r>
              <a:rPr lang="en-US" sz="2300"/>
              <a:t>Check with Presiding Officer on enforcement</a:t>
            </a:r>
          </a:p>
          <a:p>
            <a:pPr lvl="1"/>
            <a:r>
              <a:rPr lang="en-US" sz="2300"/>
              <a:t>Think ahead- prepare with chair for a difficult hearing </a:t>
            </a:r>
          </a:p>
          <a:p>
            <a:pPr lvl="1"/>
            <a:r>
              <a:rPr lang="en-US" sz="2300"/>
              <a:t>The clapping example</a:t>
            </a:r>
          </a:p>
          <a:p>
            <a:pPr lvl="1"/>
            <a:r>
              <a:rPr lang="en-US" sz="2300"/>
              <a:t>Have a script for disruptions—when in doubt, take a recess</a:t>
            </a:r>
          </a:p>
          <a:p>
            <a:pPr lvl="2"/>
            <a:r>
              <a:rPr lang="en-US" sz="2300"/>
              <a:t>If crowd is too rowdy, can’t conduct the hearing</a:t>
            </a:r>
          </a:p>
          <a:p>
            <a:pPr lvl="2"/>
            <a:r>
              <a:rPr lang="en-US" sz="2300"/>
              <a:t>Train commissioners to explain their reasoning- even if people disagree at least they will know why the decision was made</a:t>
            </a:r>
          </a:p>
          <a:p>
            <a:pPr lvl="2"/>
            <a:r>
              <a:rPr lang="en-US" sz="2300"/>
              <a:t>***If something unusual happens, explain for the public </a:t>
            </a:r>
          </a:p>
          <a:p>
            <a:pPr marL="1028700" lvl="2" indent="0">
              <a:buNone/>
            </a:pPr>
            <a:r>
              <a:rPr lang="en-US" sz="1600"/>
              <a:t>              ***Lawyer's job- make sure the process is clear for the public and decisionmakers.</a:t>
            </a:r>
          </a:p>
        </p:txBody>
      </p:sp>
    </p:spTree>
    <p:extLst>
      <p:ext uri="{BB962C8B-B14F-4D97-AF65-F5344CB8AC3E}">
        <p14:creationId xmlns:p14="http://schemas.microsoft.com/office/powerpoint/2010/main" val="3707462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More Before the Meeting Tips </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r>
              <a:rPr lang="en-US" sz="2500" b="1" dirty="0"/>
              <a:t>Gather questions from </a:t>
            </a:r>
            <a:r>
              <a:rPr lang="en-US" sz="2500" b="1" dirty="0" err="1"/>
              <a:t>decisionmakers</a:t>
            </a:r>
            <a:r>
              <a:rPr lang="en-US" sz="2500" dirty="0"/>
              <a:t> </a:t>
            </a:r>
          </a:p>
          <a:p>
            <a:r>
              <a:rPr lang="en-US" sz="2500" dirty="0"/>
              <a:t>Allows for research/preparation of answers</a:t>
            </a:r>
          </a:p>
          <a:p>
            <a:r>
              <a:rPr lang="en-US" sz="2500" dirty="0"/>
              <a:t>Both attorneys and commissioners can get comfort going into difficult hearings; </a:t>
            </a:r>
          </a:p>
          <a:p>
            <a:r>
              <a:rPr lang="en-US" sz="2500" dirty="0"/>
              <a:t>If possible, give answers beforehand, so questions are asked “for the record” and everyone already knows what’s coming</a:t>
            </a:r>
          </a:p>
          <a:p>
            <a:pPr lvl="2"/>
            <a:endParaRPr lang="en-US" sz="2800" dirty="0"/>
          </a:p>
        </p:txBody>
      </p:sp>
      <p:pic>
        <p:nvPicPr>
          <p:cNvPr id="4098" name="Picture 2" descr="Have questions? As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3700" y="4210050"/>
            <a:ext cx="3429000" cy="1809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9598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BBE61A-A09F-B751-BDDA-388094FBAF0B}"/>
              </a:ext>
            </a:extLst>
          </p:cNvPr>
          <p:cNvSpPr>
            <a:spLocks noGrp="1"/>
          </p:cNvSpPr>
          <p:nvPr>
            <p:ph type="title"/>
          </p:nvPr>
        </p:nvSpPr>
        <p:spPr/>
        <p:txBody>
          <a:bodyPr/>
          <a:lstStyle/>
          <a:p>
            <a:r>
              <a:rPr lang="en-US"/>
              <a:t>More Before the Meeting Tips</a:t>
            </a:r>
          </a:p>
        </p:txBody>
      </p:sp>
      <p:sp>
        <p:nvSpPr>
          <p:cNvPr id="3" name="Content Placeholder 2">
            <a:extLst>
              <a:ext uri="{FF2B5EF4-FFF2-40B4-BE49-F238E27FC236}">
                <a16:creationId xmlns:a16="http://schemas.microsoft.com/office/drawing/2014/main" id="{00876A7B-7EB9-E50A-AF5E-90DA07BB4B16}"/>
              </a:ext>
            </a:extLst>
          </p:cNvPr>
          <p:cNvSpPr>
            <a:spLocks noGrp="1"/>
          </p:cNvSpPr>
          <p:nvPr>
            <p:ph idx="1"/>
          </p:nvPr>
        </p:nvSpPr>
        <p:spPr/>
        <p:txBody>
          <a:bodyPr vert="horz" lIns="274320" tIns="45720" rIns="274320" bIns="45720" rtlCol="0" anchor="t">
            <a:noAutofit/>
          </a:bodyPr>
          <a:lstStyle/>
          <a:p>
            <a:r>
              <a:rPr lang="en-US" dirty="0"/>
              <a:t> </a:t>
            </a:r>
            <a:r>
              <a:rPr lang="en-US" b="1" dirty="0"/>
              <a:t>Know your audience, situational awareness </a:t>
            </a:r>
            <a:endParaRPr lang="en-US" dirty="0"/>
          </a:p>
          <a:p>
            <a:r>
              <a:rPr lang="en-US" dirty="0"/>
              <a:t>Do you know if a matter is controversial? </a:t>
            </a:r>
          </a:p>
          <a:p>
            <a:r>
              <a:rPr lang="en-US" dirty="0"/>
              <a:t>If you anticipate a lot of vocal opposition, make sure to explain the public hearing process a little more and ensure public understands process—</a:t>
            </a:r>
          </a:p>
          <a:p>
            <a:r>
              <a:rPr lang="en-US" dirty="0"/>
              <a:t>speak with Chair beforehand), </a:t>
            </a:r>
          </a:p>
          <a:p>
            <a:r>
              <a:rPr lang="en-US" dirty="0"/>
              <a:t>has council expressed a policy preference either way (discuss with staff beforehand)</a:t>
            </a:r>
          </a:p>
        </p:txBody>
      </p:sp>
      <p:sp>
        <p:nvSpPr>
          <p:cNvPr id="4" name="Content Placeholder 3">
            <a:extLst>
              <a:ext uri="{FF2B5EF4-FFF2-40B4-BE49-F238E27FC236}">
                <a16:creationId xmlns:a16="http://schemas.microsoft.com/office/drawing/2014/main" id="{FEB10731-61A9-633F-16C6-7BC9D7D1D9B5}"/>
              </a:ext>
            </a:extLst>
          </p:cNvPr>
          <p:cNvSpPr>
            <a:spLocks noGrp="1"/>
          </p:cNvSpPr>
          <p:nvPr>
            <p:ph idx="1"/>
          </p:nvPr>
        </p:nvSpPr>
        <p:spPr>
          <a:xfrm>
            <a:off x="312420" y="1825625"/>
            <a:ext cx="11567160" cy="4351338"/>
          </a:xfrm>
        </p:spPr>
        <p:txBody>
          <a:bodyPr/>
          <a:lstStyle/>
          <a:p>
            <a:pPr marL="228600" indent="0">
              <a:buNone/>
            </a:pPr>
            <a:r>
              <a:rPr lang="en-US" dirty="0"/>
              <a:t>  </a:t>
            </a:r>
          </a:p>
        </p:txBody>
      </p:sp>
    </p:spTree>
    <p:extLst>
      <p:ext uri="{BB962C8B-B14F-4D97-AF65-F5344CB8AC3E}">
        <p14:creationId xmlns:p14="http://schemas.microsoft.com/office/powerpoint/2010/main" val="395352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pPr lvl="0"/>
            <a:r>
              <a:rPr lang="en-US"/>
              <a:t>Quasi-Judicial v. Quasi-Legislative Items </a:t>
            </a:r>
          </a:p>
          <a:p>
            <a:pPr lvl="1"/>
            <a:r>
              <a:rPr lang="en-US"/>
              <a:t>Quasi-Legislative</a:t>
            </a:r>
          </a:p>
          <a:p>
            <a:pPr lvl="2"/>
            <a:r>
              <a:rPr lang="en-US" sz="2400"/>
              <a:t>Ex:  Adoption of and Amendments to the General Plan, Specific Plans, Zoning Ordinance (Both Text and Map Amendments)</a:t>
            </a:r>
          </a:p>
          <a:p>
            <a:pPr lvl="2"/>
            <a:r>
              <a:rPr lang="en-US" sz="2400"/>
              <a:t>Planning Commission generally serves in an advisory capacity for quasi-legislative matters, i.e., </a:t>
            </a:r>
          </a:p>
          <a:p>
            <a:pPr lvl="3"/>
            <a:r>
              <a:rPr lang="en-US"/>
              <a:t>Commission makes a recommendation to the City Council during noticed public hearing</a:t>
            </a:r>
          </a:p>
          <a:p>
            <a:pPr lvl="3"/>
            <a:r>
              <a:rPr lang="en-US"/>
              <a:t>City Council has authority to adopt/amend</a:t>
            </a:r>
          </a:p>
        </p:txBody>
      </p:sp>
    </p:spTree>
    <p:extLst>
      <p:ext uri="{BB962C8B-B14F-4D97-AF65-F5344CB8AC3E}">
        <p14:creationId xmlns:p14="http://schemas.microsoft.com/office/powerpoint/2010/main" val="121936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a:lstStyle/>
          <a:p>
            <a:pPr lvl="2"/>
            <a:r>
              <a:rPr lang="en-US" sz="2400"/>
              <a:t>Legislative Findings Generally Required</a:t>
            </a:r>
          </a:p>
          <a:p>
            <a:pPr lvl="2"/>
            <a:r>
              <a:rPr lang="en-US" sz="2400"/>
              <a:t>Generally covers Development Standards (i.e., height, FAR, setbacks, etc.) and Use Regulations (i.e., what uses can occur within the zone, and what level of review required for approval of each use)</a:t>
            </a:r>
          </a:p>
          <a:p>
            <a:pPr lvl="2"/>
            <a:r>
              <a:rPr lang="en-US" sz="2400"/>
              <a:t>Equal Parcels, Equal Treatment—properties within the same zone treated equally </a:t>
            </a:r>
          </a:p>
          <a:p>
            <a:pPr lvl="2"/>
            <a:r>
              <a:rPr lang="en-US" sz="2400"/>
              <a:t>Map amendments for individual properties </a:t>
            </a:r>
          </a:p>
          <a:p>
            <a:pPr lvl="3"/>
            <a:r>
              <a:rPr lang="en-US"/>
              <a:t>Spot zoning</a:t>
            </a:r>
          </a:p>
        </p:txBody>
      </p:sp>
    </p:spTree>
    <p:extLst>
      <p:ext uri="{BB962C8B-B14F-4D97-AF65-F5344CB8AC3E}">
        <p14:creationId xmlns:p14="http://schemas.microsoft.com/office/powerpoint/2010/main" val="41087903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a:lstStyle/>
          <a:p>
            <a:pPr lvl="1"/>
            <a:r>
              <a:rPr lang="en-US"/>
              <a:t>Quasi-Judicial</a:t>
            </a:r>
          </a:p>
          <a:p>
            <a:pPr lvl="2"/>
            <a:r>
              <a:rPr lang="en-US" sz="2400"/>
              <a:t>Examples:  Conditional Use Permits, Variances, Appeals</a:t>
            </a:r>
          </a:p>
          <a:p>
            <a:pPr lvl="2"/>
            <a:r>
              <a:rPr lang="en-US" sz="2400"/>
              <a:t>Unlike legislative matters, occurs when an individual property owner is requesting an approval based on a set process and set standards from the Zoning Ordinance/State law</a:t>
            </a:r>
          </a:p>
          <a:p>
            <a:pPr lvl="2"/>
            <a:r>
              <a:rPr lang="en-US" sz="2400"/>
              <a:t>Sitting like a judge</a:t>
            </a:r>
          </a:p>
          <a:p>
            <a:pPr lvl="2"/>
            <a:r>
              <a:rPr lang="en-US" sz="2400"/>
              <a:t>Applying a set of facts to findings established by law</a:t>
            </a:r>
          </a:p>
          <a:p>
            <a:pPr lvl="2"/>
            <a:r>
              <a:rPr lang="en-US"/>
              <a:t>Prejudgment/bias issues apply</a:t>
            </a:r>
          </a:p>
        </p:txBody>
      </p:sp>
    </p:spTree>
    <p:extLst>
      <p:ext uri="{BB962C8B-B14F-4D97-AF65-F5344CB8AC3E}">
        <p14:creationId xmlns:p14="http://schemas.microsoft.com/office/powerpoint/2010/main" val="32295644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pPr lvl="0"/>
            <a:r>
              <a:rPr lang="en-US" sz="1700"/>
              <a:t>Fairness/Due Process Issues </a:t>
            </a:r>
          </a:p>
          <a:p>
            <a:pPr lvl="1"/>
            <a:r>
              <a:rPr lang="en-US" sz="1700"/>
              <a:t>Quasi-judicial hearings</a:t>
            </a:r>
          </a:p>
          <a:p>
            <a:pPr lvl="1"/>
            <a:r>
              <a:rPr lang="en-US" sz="1700"/>
              <a:t>Applicant’s right to a fair hearing with unbiased decisionmaker</a:t>
            </a:r>
          </a:p>
          <a:p>
            <a:pPr lvl="2"/>
            <a:r>
              <a:rPr lang="en-US" sz="1700"/>
              <a:t>Planning Commissioners are required to reserve judgment until after all written and oral evidence is presented</a:t>
            </a:r>
          </a:p>
          <a:p>
            <a:pPr lvl="2"/>
            <a:r>
              <a:rPr lang="en-US" sz="1700"/>
              <a:t>Legal standard courts have established is not actual bias but “an unacceptable probability of actual bias”</a:t>
            </a:r>
          </a:p>
          <a:p>
            <a:pPr lvl="2"/>
            <a:r>
              <a:rPr lang="en-US" sz="1700"/>
              <a:t>Determination based on “concrete facts”</a:t>
            </a:r>
          </a:p>
          <a:p>
            <a:pPr lvl="2"/>
            <a:r>
              <a:rPr lang="en-US" sz="1700"/>
              <a:t>Examples of what not to do:</a:t>
            </a:r>
          </a:p>
          <a:p>
            <a:pPr lvl="3"/>
            <a:r>
              <a:rPr lang="en-US" sz="1700" i="1"/>
              <a:t>Clark v. City of Hermosa Beach</a:t>
            </a:r>
            <a:r>
              <a:rPr lang="en-US" sz="1700"/>
              <a:t> (1996) 48 CA4th 1152 </a:t>
            </a:r>
          </a:p>
          <a:p>
            <a:pPr lvl="3"/>
            <a:r>
              <a:rPr lang="en-US" sz="1700" i="1"/>
              <a:t>Woody’s Group, Inc. v. City of Newport Beach</a:t>
            </a:r>
            <a:r>
              <a:rPr lang="en-US" sz="1700"/>
              <a:t> (2015) 233 CA4th 1012</a:t>
            </a:r>
          </a:p>
          <a:p>
            <a:pPr lvl="3"/>
            <a:r>
              <a:rPr lang="en-US" sz="1700" i="1"/>
              <a:t>Nasha v. City of Los Angeles </a:t>
            </a:r>
            <a:r>
              <a:rPr lang="en-US" sz="1700"/>
              <a:t>(2004) 125 CA4th 470</a:t>
            </a:r>
          </a:p>
          <a:p>
            <a:pPr lvl="3"/>
            <a:r>
              <a:rPr lang="en-US" sz="1700" i="1"/>
              <a:t>But see Petrovich Development Co., LLC v. City of Sacramento</a:t>
            </a:r>
            <a:r>
              <a:rPr lang="en-US" sz="1700"/>
              <a:t> (2020) 48 CA5th 963</a:t>
            </a:r>
          </a:p>
          <a:p>
            <a:pPr lvl="1"/>
            <a:r>
              <a:rPr lang="en-US" sz="1700"/>
              <a:t>Public’s opportunity to be heard</a:t>
            </a:r>
          </a:p>
          <a:p>
            <a:pPr lvl="1"/>
            <a:r>
              <a:rPr lang="en-US" sz="1700" i="1"/>
              <a:t>Ex Parte</a:t>
            </a:r>
            <a:r>
              <a:rPr lang="en-US" sz="1700"/>
              <a:t> Communications/site visits prior to hearing</a:t>
            </a:r>
          </a:p>
        </p:txBody>
      </p:sp>
    </p:spTree>
    <p:extLst>
      <p:ext uri="{BB962C8B-B14F-4D97-AF65-F5344CB8AC3E}">
        <p14:creationId xmlns:p14="http://schemas.microsoft.com/office/powerpoint/2010/main" val="41214191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pPr lvl="0"/>
            <a:r>
              <a:rPr lang="en-US"/>
              <a:t>Requirement to adopt findings based on the record </a:t>
            </a:r>
          </a:p>
          <a:p>
            <a:pPr lvl="1"/>
            <a:r>
              <a:rPr lang="en-US"/>
              <a:t>Planning Commission is required to “show its work”, i.e., connect the evidence in the record (oral and written) to the required findings</a:t>
            </a:r>
          </a:p>
          <a:p>
            <a:pPr lvl="2"/>
            <a:r>
              <a:rPr lang="en-US" sz="2400" i="1"/>
              <a:t>Topanga Assn. for a Scenic Community v. County of Los Angeles </a:t>
            </a:r>
            <a:r>
              <a:rPr lang="en-US" sz="2400"/>
              <a:t>(1974) 11 Cal.3d 506</a:t>
            </a:r>
          </a:p>
          <a:p>
            <a:pPr lvl="3"/>
            <a:r>
              <a:rPr lang="en-US" sz="2200" i="1"/>
              <a:t>Determinations must be demonstrated through administrative findings</a:t>
            </a:r>
          </a:p>
          <a:p>
            <a:pPr lvl="3"/>
            <a:r>
              <a:rPr lang="en-US" sz="2200" i="1"/>
              <a:t>Findings must be supported by substantial evidence in the record</a:t>
            </a:r>
          </a:p>
        </p:txBody>
      </p:sp>
    </p:spTree>
    <p:extLst>
      <p:ext uri="{BB962C8B-B14F-4D97-AF65-F5344CB8AC3E}">
        <p14:creationId xmlns:p14="http://schemas.microsoft.com/office/powerpoint/2010/main" val="33333206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pPr lvl="0"/>
            <a:r>
              <a:rPr lang="en-US" dirty="0"/>
              <a:t>Substantial evidence standard </a:t>
            </a:r>
          </a:p>
          <a:p>
            <a:pPr lvl="1"/>
            <a:r>
              <a:rPr lang="en-US" dirty="0"/>
              <a:t>Planning Commission required to weigh the evidence in the record in making a determination</a:t>
            </a:r>
          </a:p>
          <a:p>
            <a:pPr lvl="1"/>
            <a:r>
              <a:rPr lang="en-US" dirty="0"/>
              <a:t>Deferential standard—courts will resolve reasonable doubts in favor of the agency’s determination </a:t>
            </a:r>
            <a:r>
              <a:rPr lang="en-US" i="1" dirty="0"/>
              <a:t>Topanga Assn., </a:t>
            </a:r>
            <a:r>
              <a:rPr lang="en-US" dirty="0"/>
              <a:t>11 Cal.3d at 514</a:t>
            </a:r>
          </a:p>
        </p:txBody>
      </p:sp>
      <p:pic>
        <p:nvPicPr>
          <p:cNvPr id="6146" name="Picture 2" descr="Yellow envelope with evidence wo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500" y="3743425"/>
            <a:ext cx="342900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3881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pPr lvl="0"/>
            <a:r>
              <a:rPr lang="en-US"/>
              <a:t>Creating a record</a:t>
            </a:r>
          </a:p>
          <a:p>
            <a:pPr lvl="1"/>
            <a:r>
              <a:rPr lang="en-US"/>
              <a:t>All written and oral testimony becomes part of the record</a:t>
            </a:r>
          </a:p>
          <a:p>
            <a:pPr lvl="1"/>
            <a:r>
              <a:rPr lang="en-US"/>
              <a:t>Planning Commission questions, answers to those questions, deliberations, including any additional interjections by staff/attorneys, are all part of the record</a:t>
            </a:r>
          </a:p>
          <a:p>
            <a:pPr lvl="1"/>
            <a:r>
              <a:rPr lang="en-US"/>
              <a:t>***Ensure final motion is clear as to the action being taken, along with any changes that need to be read into the record</a:t>
            </a:r>
          </a:p>
          <a:p>
            <a:pPr lvl="1"/>
            <a:r>
              <a:rPr lang="en-US"/>
              <a:t>When possible, draft written responses to concerns, legal opposition, corrections to errors or mistakes- this is what a court reviews (and helps the public)</a:t>
            </a:r>
          </a:p>
          <a:p>
            <a:pPr lvl="1"/>
            <a:r>
              <a:rPr lang="en-US"/>
              <a:t>When should you correct an inaccuracy stated on the record and when is it inconsequential and you let it go? </a:t>
            </a:r>
          </a:p>
        </p:txBody>
      </p:sp>
    </p:spTree>
    <p:extLst>
      <p:ext uri="{BB962C8B-B14F-4D97-AF65-F5344CB8AC3E}">
        <p14:creationId xmlns:p14="http://schemas.microsoft.com/office/powerpoint/2010/main" val="37777695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pPr lvl="0"/>
            <a:r>
              <a:rPr lang="en-US"/>
              <a:t>***Reading changes into the record </a:t>
            </a:r>
            <a:endParaRPr lang="en-US" sz="1400"/>
          </a:p>
          <a:p>
            <a:pPr lvl="1"/>
            <a:r>
              <a:rPr lang="en-US"/>
              <a:t>The document that is approved by the Commission is the final document. </a:t>
            </a:r>
          </a:p>
          <a:p>
            <a:pPr lvl="1"/>
            <a:r>
              <a:rPr lang="en-US" u="sng"/>
              <a:t>No</a:t>
            </a:r>
            <a:r>
              <a:rPr lang="en-US"/>
              <a:t> changes after the meeting</a:t>
            </a:r>
          </a:p>
          <a:p>
            <a:pPr lvl="1"/>
            <a:r>
              <a:rPr lang="en-US"/>
              <a:t>Two Choices- read exact changes into the record (take your time) or bring a revised document back at the next meeting for approval  </a:t>
            </a:r>
          </a:p>
          <a:p>
            <a:pPr lvl="1"/>
            <a:r>
              <a:rPr lang="en-US"/>
              <a:t>Pro-tip: State "and any other minor typographical changes necessary to effectuate these changes" (that can capture a minor numbering error, etc.). </a:t>
            </a:r>
          </a:p>
          <a:p>
            <a:pPr lvl="1"/>
            <a:endParaRPr lang="en-US"/>
          </a:p>
          <a:p>
            <a:pPr lvl="1"/>
            <a:endParaRPr lang="en-US"/>
          </a:p>
          <a:p>
            <a:pPr marL="571500" lvl="1" indent="0">
              <a:buNone/>
            </a:pPr>
            <a:r>
              <a:rPr lang="en-US" sz="1600"/>
              <a:t>            *** This is usually the lawyer's role unless staff is comfortable and precise- work together</a:t>
            </a:r>
          </a:p>
        </p:txBody>
      </p:sp>
    </p:spTree>
    <p:extLst>
      <p:ext uri="{BB962C8B-B14F-4D97-AF65-F5344CB8AC3E}">
        <p14:creationId xmlns:p14="http://schemas.microsoft.com/office/powerpoint/2010/main" val="17018996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pPr lvl="0"/>
            <a:r>
              <a:rPr lang="en-US" sz="2400"/>
              <a:t>Answering questions/interjections during the meeting </a:t>
            </a:r>
          </a:p>
          <a:p>
            <a:pPr lvl="1"/>
            <a:r>
              <a:rPr lang="en-US"/>
              <a:t>Coordinating with staff/members of the Commission</a:t>
            </a:r>
          </a:p>
          <a:p>
            <a:pPr lvl="2"/>
            <a:r>
              <a:rPr lang="en-US" sz="2400"/>
              <a:t>Must be in sync with the Chair</a:t>
            </a:r>
          </a:p>
          <a:p>
            <a:pPr lvl="2"/>
            <a:r>
              <a:rPr lang="en-US" sz="2400"/>
              <a:t>Seating location matters</a:t>
            </a:r>
          </a:p>
          <a:p>
            <a:pPr lvl="2"/>
            <a:r>
              <a:rPr lang="en-US" sz="2400"/>
              <a:t>Texting with staff or chair OK for process issues</a:t>
            </a:r>
          </a:p>
          <a:p>
            <a:pPr lvl="2"/>
            <a:r>
              <a:rPr lang="en-US" sz="2400"/>
              <a:t>Substantive questions should be asked on the record</a:t>
            </a:r>
          </a:p>
          <a:p>
            <a:pPr lvl="2"/>
            <a:r>
              <a:rPr lang="en-US" sz="2400"/>
              <a:t>There are many ways to thoughtfully organize the hearing for maximum efficiency</a:t>
            </a:r>
          </a:p>
          <a:p>
            <a:pPr lvl="2"/>
            <a:r>
              <a:rPr lang="en-US" sz="2400"/>
              <a:t>For example: Sometimes too many questions of staff before the applicant and the public speaks can disturb flow of a hearing </a:t>
            </a:r>
          </a:p>
        </p:txBody>
      </p:sp>
    </p:spTree>
    <p:extLst>
      <p:ext uri="{BB962C8B-B14F-4D97-AF65-F5344CB8AC3E}">
        <p14:creationId xmlns:p14="http://schemas.microsoft.com/office/powerpoint/2010/main" val="37835668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r>
              <a:rPr lang="en-US" i="1"/>
              <a:t>When</a:t>
            </a:r>
            <a:r>
              <a:rPr lang="en-US"/>
              <a:t> to interject</a:t>
            </a:r>
          </a:p>
          <a:p>
            <a:pPr lvl="1"/>
            <a:r>
              <a:rPr lang="en-US" sz="2600"/>
              <a:t>Know your audience/commission</a:t>
            </a:r>
          </a:p>
          <a:p>
            <a:pPr lvl="1"/>
            <a:r>
              <a:rPr lang="en-US" sz="2600"/>
              <a:t>If CRITICAL legal error- always jump in</a:t>
            </a:r>
          </a:p>
          <a:p>
            <a:pPr lvl="1"/>
            <a:r>
              <a:rPr lang="en-US" sz="2600"/>
              <a:t>If just discussing something that may be legally tricky, see where the convo goes. Sometimes another commissioner will shoot idea down before legal needs to jumps in (which can be embarrassing for commissioner)</a:t>
            </a:r>
          </a:p>
          <a:p>
            <a:pPr lvl="1"/>
            <a:r>
              <a:rPr lang="en-US" sz="2600"/>
              <a:t>Is it a planning staff question or really a legal question</a:t>
            </a:r>
          </a:p>
          <a:p>
            <a:pPr lvl="1"/>
            <a:r>
              <a:rPr lang="en-US"/>
              <a:t>Staff and Commission are not required to respond to questions from the public (but chair should explain why)</a:t>
            </a:r>
            <a:endParaRPr lang="en-US" sz="4400"/>
          </a:p>
        </p:txBody>
      </p:sp>
    </p:spTree>
    <p:extLst>
      <p:ext uri="{BB962C8B-B14F-4D97-AF65-F5344CB8AC3E}">
        <p14:creationId xmlns:p14="http://schemas.microsoft.com/office/powerpoint/2010/main" val="1966143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pPr lvl="0"/>
            <a:r>
              <a:rPr lang="en-US" sz="1800"/>
              <a:t>Housing Laws</a:t>
            </a:r>
          </a:p>
          <a:p>
            <a:pPr lvl="1"/>
            <a:r>
              <a:rPr lang="en-US" sz="1800"/>
              <a:t>New laws limit PC discretion</a:t>
            </a:r>
          </a:p>
          <a:p>
            <a:pPr lvl="1"/>
            <a:r>
              <a:rPr lang="en-US" sz="1800"/>
              <a:t>The biggest change over the past 10 years in land use planning </a:t>
            </a:r>
          </a:p>
          <a:p>
            <a:pPr lvl="1"/>
            <a:r>
              <a:rPr lang="en-US" sz="1800"/>
              <a:t>Housing Accountability Act and Housing Crisis Act- Items to be on the look out for: </a:t>
            </a:r>
          </a:p>
          <a:p>
            <a:pPr lvl="2"/>
            <a:r>
              <a:rPr lang="en-US" sz="1800"/>
              <a:t>Special Findings required for denial or conditioning of housing projects</a:t>
            </a:r>
          </a:p>
          <a:p>
            <a:pPr lvl="2"/>
            <a:r>
              <a:rPr lang="en-US" sz="1800"/>
              <a:t>Objective standards only</a:t>
            </a:r>
          </a:p>
          <a:p>
            <a:pPr lvl="2"/>
            <a:r>
              <a:rPr lang="en-US" sz="1800"/>
              <a:t>No net loss of housing units</a:t>
            </a:r>
          </a:p>
          <a:p>
            <a:pPr lvl="2"/>
            <a:r>
              <a:rPr lang="en-US" sz="1800"/>
              <a:t>No downzoning or loss of residential capacity</a:t>
            </a:r>
          </a:p>
          <a:p>
            <a:pPr lvl="2"/>
            <a:r>
              <a:rPr lang="en-US" sz="1800"/>
              <a:t>Changes to the law (DBL, ADU, SB9, </a:t>
            </a:r>
            <a:r>
              <a:rPr lang="en-US" sz="1800" err="1"/>
              <a:t>etc</a:t>
            </a:r>
            <a:r>
              <a:rPr lang="en-US" sz="1800"/>
              <a:t>). Check during staff report preparation--- not at meeting</a:t>
            </a:r>
          </a:p>
          <a:p>
            <a:pPr lvl="2"/>
            <a:r>
              <a:rPr lang="en-US" sz="1800"/>
              <a:t>Generally can't ask for new studies that were not in application</a:t>
            </a:r>
          </a:p>
          <a:p>
            <a:pPr lvl="2"/>
            <a:r>
              <a:rPr lang="en-US" sz="1800"/>
              <a:t>If City didn't tell the developer the project is inconsistent with a city standard at the beginning of process, deemed consistent and can't be basis for denial</a:t>
            </a:r>
          </a:p>
          <a:p>
            <a:r>
              <a:rPr lang="en-US" sz="1800"/>
              <a:t>Should be talking with planning staff early in the process</a:t>
            </a:r>
          </a:p>
        </p:txBody>
      </p:sp>
    </p:spTree>
    <p:extLst>
      <p:ext uri="{BB962C8B-B14F-4D97-AF65-F5344CB8AC3E}">
        <p14:creationId xmlns:p14="http://schemas.microsoft.com/office/powerpoint/2010/main" val="9397845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During the meeting (cont.)</a:t>
            </a:r>
          </a:p>
        </p:txBody>
      </p:sp>
      <p:sp>
        <p:nvSpPr>
          <p:cNvPr id="5" name="Content Placeholder 3"/>
          <p:cNvSpPr>
            <a:spLocks noGrp="1"/>
          </p:cNvSpPr>
          <p:nvPr>
            <p:ph idx="1"/>
          </p:nvPr>
        </p:nvSpPr>
        <p:spPr>
          <a:xfrm>
            <a:off x="841248" y="1882082"/>
            <a:ext cx="10515600" cy="4351337"/>
          </a:xfrm>
        </p:spPr>
        <p:txBody>
          <a:bodyPr/>
          <a:lstStyle/>
          <a:p>
            <a:r>
              <a:rPr lang="en-US" dirty="0"/>
              <a:t>How to answer questions</a:t>
            </a:r>
          </a:p>
          <a:p>
            <a:pPr lvl="1"/>
            <a:r>
              <a:rPr lang="en-US" sz="2600" dirty="0"/>
              <a:t>Be confident! </a:t>
            </a:r>
          </a:p>
          <a:p>
            <a:pPr lvl="1"/>
            <a:r>
              <a:rPr lang="en-US" sz="2600" dirty="0"/>
              <a:t>Be substantive but not repetitive.</a:t>
            </a:r>
          </a:p>
          <a:p>
            <a:pPr lvl="1"/>
            <a:r>
              <a:rPr lang="en-US" sz="2600" dirty="0"/>
              <a:t>Be helpful </a:t>
            </a:r>
          </a:p>
          <a:p>
            <a:pPr lvl="1"/>
            <a:r>
              <a:rPr lang="en-US" sz="2600" dirty="0"/>
              <a:t>You can repeat back the question </a:t>
            </a:r>
          </a:p>
          <a:p>
            <a:pPr lvl="1"/>
            <a:r>
              <a:rPr lang="en-US" sz="2600" dirty="0"/>
              <a:t>It’s OK to say you need to look something up to verify and they can come back to you</a:t>
            </a:r>
          </a:p>
          <a:p>
            <a:pPr lvl="1"/>
            <a:r>
              <a:rPr lang="en-US" dirty="0"/>
              <a:t>When unsure, let fairness guide you. Consult with staff </a:t>
            </a:r>
            <a:endParaRPr lang="en-US" sz="7600" dirty="0"/>
          </a:p>
        </p:txBody>
      </p:sp>
      <p:pic>
        <p:nvPicPr>
          <p:cNvPr id="7170" name="Picture 2" descr="Black mature woman speaking at public event with audience in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1775" y="1285104"/>
            <a:ext cx="4086225"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146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After the meeting</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r>
              <a:rPr lang="en-US" sz="2200"/>
              <a:t>Recommendations that get forwarded to Council for final action </a:t>
            </a:r>
          </a:p>
          <a:p>
            <a:r>
              <a:rPr lang="en-US" sz="2200"/>
              <a:t>Generally for quasi-legislative matters (Zoning Ordinance amendments, General Plan adoption and amendment) </a:t>
            </a:r>
          </a:p>
          <a:p>
            <a:r>
              <a:rPr lang="en-US" sz="2200"/>
              <a:t>Staff recommendation may differ from Commission recommendation </a:t>
            </a:r>
          </a:p>
          <a:p>
            <a:r>
              <a:rPr lang="en-US" sz="2200"/>
              <a:t>Recommendations are usually advisory only—the City Council may ignore completely </a:t>
            </a:r>
          </a:p>
        </p:txBody>
      </p:sp>
      <p:pic>
        <p:nvPicPr>
          <p:cNvPr id="8194" name="Picture 2" descr="workflow icon. task pattern logo illust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6857" y="3857625"/>
            <a:ext cx="1928118" cy="1928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07786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After the meeting (cont.)</a:t>
            </a:r>
          </a:p>
        </p:txBody>
      </p:sp>
      <p:sp>
        <p:nvSpPr>
          <p:cNvPr id="5" name="Content Placeholder 3"/>
          <p:cNvSpPr>
            <a:spLocks noGrp="1"/>
          </p:cNvSpPr>
          <p:nvPr>
            <p:ph idx="1"/>
          </p:nvPr>
        </p:nvSpPr>
        <p:spPr>
          <a:xfrm>
            <a:off x="838200" y="1434407"/>
            <a:ext cx="10515600" cy="4351337"/>
          </a:xfrm>
        </p:spPr>
        <p:txBody>
          <a:bodyPr vert="horz" lIns="274320" tIns="45720" rIns="274320" bIns="45720" rtlCol="0" anchor="t">
            <a:noAutofit/>
          </a:bodyPr>
          <a:lstStyle/>
          <a:p>
            <a:pPr lvl="0"/>
            <a:r>
              <a:rPr lang="en-US" sz="2000"/>
              <a:t>Possibility of Administrative appeals for quasi-judicial matters </a:t>
            </a:r>
          </a:p>
          <a:p>
            <a:pPr lvl="1"/>
            <a:r>
              <a:rPr lang="en-US" sz="2000"/>
              <a:t>Planning Commission decisions may be appealable to the City Council</a:t>
            </a:r>
          </a:p>
          <a:p>
            <a:pPr lvl="2"/>
            <a:r>
              <a:rPr lang="en-US" sz="2000"/>
              <a:t>Helpful to remember this during Planning Commission meetings, as certain issues may be “fixed” on appeal</a:t>
            </a:r>
          </a:p>
          <a:p>
            <a:pPr lvl="1"/>
            <a:r>
              <a:rPr lang="en-US" sz="2000"/>
              <a:t>Council sits in shoes of Planning Commission, subject to the same rules</a:t>
            </a:r>
          </a:p>
          <a:p>
            <a:pPr lvl="1"/>
            <a:r>
              <a:rPr lang="en-US" sz="2000"/>
              <a:t>Local jurisdiction generally sets rules, i.e. who can appeal, level of review, etc.</a:t>
            </a:r>
          </a:p>
        </p:txBody>
      </p:sp>
    </p:spTree>
    <p:extLst>
      <p:ext uri="{BB962C8B-B14F-4D97-AF65-F5344CB8AC3E}">
        <p14:creationId xmlns:p14="http://schemas.microsoft.com/office/powerpoint/2010/main" val="12564368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100"/>
              <a:t>After the meeting (cont.)</a:t>
            </a:r>
          </a:p>
        </p:txBody>
      </p:sp>
      <p:sp>
        <p:nvSpPr>
          <p:cNvPr id="5" name="Content Placeholder 3"/>
          <p:cNvSpPr>
            <a:spLocks noGrp="1"/>
          </p:cNvSpPr>
          <p:nvPr>
            <p:ph idx="1"/>
          </p:nvPr>
        </p:nvSpPr>
        <p:spPr>
          <a:xfrm>
            <a:off x="838200" y="1434407"/>
            <a:ext cx="10515600" cy="4351337"/>
          </a:xfrm>
        </p:spPr>
        <p:txBody>
          <a:bodyPr/>
          <a:lstStyle/>
          <a:p>
            <a:pPr lvl="0"/>
            <a:r>
              <a:rPr lang="en-US" sz="1700"/>
              <a:t>Legal Challenges/Writs, including CEQA </a:t>
            </a:r>
          </a:p>
          <a:p>
            <a:pPr lvl="1"/>
            <a:r>
              <a:rPr lang="en-US" sz="1700"/>
              <a:t>This is where all the hard work putting the record together comes into play</a:t>
            </a:r>
          </a:p>
          <a:p>
            <a:pPr lvl="1"/>
            <a:r>
              <a:rPr lang="en-US" sz="1700"/>
              <a:t>For quasi-judicial matters, may challengers seek writ of administrative mandamus under Cal. Code Civ. </a:t>
            </a:r>
            <a:r>
              <a:rPr lang="en-US" sz="1700" err="1"/>
              <a:t>Proc</a:t>
            </a:r>
            <a:r>
              <a:rPr lang="en-US" sz="1700"/>
              <a:t> s 1094.5</a:t>
            </a:r>
          </a:p>
          <a:p>
            <a:pPr lvl="2"/>
            <a:r>
              <a:rPr lang="en-US" sz="1700"/>
              <a:t>Required to exhaust administrative remedies (i.e., all appeals) before proceeding</a:t>
            </a:r>
          </a:p>
          <a:p>
            <a:pPr lvl="2"/>
            <a:r>
              <a:rPr lang="en-US" sz="1700"/>
              <a:t>Based on record of proceedings</a:t>
            </a:r>
          </a:p>
          <a:p>
            <a:pPr lvl="2"/>
            <a:r>
              <a:rPr lang="en-US" sz="1700"/>
              <a:t>Court will look to determine if substantial evidence supports decision or for abuse of discretion</a:t>
            </a:r>
          </a:p>
          <a:p>
            <a:pPr lvl="1"/>
            <a:r>
              <a:rPr lang="en-US" sz="1700"/>
              <a:t>For quasi-legislative matters, may receive challenge after Council adopts legislative change </a:t>
            </a:r>
          </a:p>
          <a:p>
            <a:pPr lvl="2"/>
            <a:r>
              <a:rPr lang="en-US" sz="1700"/>
              <a:t>Could be injunctive/declaratory relief challenging constitutionality, consistency with state law, etc.</a:t>
            </a:r>
          </a:p>
          <a:p>
            <a:pPr lvl="1"/>
            <a:r>
              <a:rPr lang="en-US" sz="1700"/>
              <a:t>Courts have held that agencies may not settle a case in a manner that circumvents public participation required by law. </a:t>
            </a:r>
            <a:r>
              <a:rPr lang="en-US" sz="1700" i="1"/>
              <a:t> See, e.g.,</a:t>
            </a:r>
            <a:r>
              <a:rPr lang="en-US" sz="1700"/>
              <a:t> </a:t>
            </a:r>
            <a:r>
              <a:rPr lang="en-US" sz="1700" i="1"/>
              <a:t>Trancas Property Owners Assn. v. City of Malibu</a:t>
            </a:r>
            <a:r>
              <a:rPr lang="en-US" sz="1700"/>
              <a:t> (2006) 138CA4th 172</a:t>
            </a:r>
          </a:p>
          <a:p>
            <a:pPr lvl="1"/>
            <a:endParaRPr lang="en-US"/>
          </a:p>
        </p:txBody>
      </p:sp>
    </p:spTree>
    <p:extLst>
      <p:ext uri="{BB962C8B-B14F-4D97-AF65-F5344CB8AC3E}">
        <p14:creationId xmlns:p14="http://schemas.microsoft.com/office/powerpoint/2010/main" val="14096401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D29CC-A7B6-035D-D8EC-82C626D191F1}"/>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D1892DCD-275F-64E7-BB3A-74D30E9301FC}"/>
              </a:ext>
            </a:extLst>
          </p:cNvPr>
          <p:cNvSpPr>
            <a:spLocks noGrp="1"/>
          </p:cNvSpPr>
          <p:nvPr>
            <p:ph type="title"/>
          </p:nvPr>
        </p:nvSpPr>
        <p:spPr/>
        <p:txBody>
          <a:bodyPr/>
          <a:lstStyle/>
          <a:p>
            <a:r>
              <a:rPr lang="en-US" sz="3100" dirty="0"/>
              <a:t>Key Topic Areas to Know (Heidi </a:t>
            </a:r>
            <a:r>
              <a:rPr lang="en-US" sz="3100" dirty="0" err="1"/>
              <a:t>Vonblum</a:t>
            </a:r>
            <a:r>
              <a:rPr lang="en-US" sz="3100" dirty="0"/>
              <a:t>)</a:t>
            </a:r>
          </a:p>
        </p:txBody>
      </p:sp>
      <p:sp>
        <p:nvSpPr>
          <p:cNvPr id="5" name="Content Placeholder 3">
            <a:extLst>
              <a:ext uri="{FF2B5EF4-FFF2-40B4-BE49-F238E27FC236}">
                <a16:creationId xmlns:a16="http://schemas.microsoft.com/office/drawing/2014/main" id="{0B4CC03A-D215-D1AB-29C6-366FDD597E34}"/>
              </a:ext>
            </a:extLst>
          </p:cNvPr>
          <p:cNvSpPr>
            <a:spLocks noGrp="1"/>
          </p:cNvSpPr>
          <p:nvPr>
            <p:ph idx="1"/>
          </p:nvPr>
        </p:nvSpPr>
        <p:spPr>
          <a:xfrm>
            <a:off x="838200" y="1434407"/>
            <a:ext cx="10515600" cy="4351337"/>
          </a:xfrm>
        </p:spPr>
        <p:txBody>
          <a:bodyPr vert="horz" lIns="274320" tIns="45720" rIns="274320" bIns="45720" rtlCol="0" anchor="t">
            <a:noAutofit/>
          </a:bodyPr>
          <a:lstStyle/>
          <a:p>
            <a:pPr lvl="0"/>
            <a:r>
              <a:rPr lang="en-US" sz="3000" dirty="0"/>
              <a:t>Housing</a:t>
            </a:r>
          </a:p>
          <a:p>
            <a:pPr>
              <a:buClr>
                <a:srgbClr val="307197"/>
              </a:buClr>
            </a:pPr>
            <a:r>
              <a:rPr lang="en-US" sz="3000" dirty="0"/>
              <a:t>Climate </a:t>
            </a:r>
          </a:p>
          <a:p>
            <a:pPr>
              <a:buClr>
                <a:srgbClr val="307197"/>
              </a:buClr>
            </a:pPr>
            <a:r>
              <a:rPr lang="en-US" sz="3000" dirty="0"/>
              <a:t>Equity </a:t>
            </a:r>
          </a:p>
          <a:p>
            <a:pPr>
              <a:buClr>
                <a:srgbClr val="307197"/>
              </a:buClr>
            </a:pPr>
            <a:r>
              <a:rPr lang="en-US" sz="3000" dirty="0"/>
              <a:t>Fees and Exactions </a:t>
            </a:r>
          </a:p>
          <a:p>
            <a:pPr lvl="1"/>
            <a:endParaRPr lang="en-US" dirty="0"/>
          </a:p>
        </p:txBody>
      </p:sp>
      <p:pic>
        <p:nvPicPr>
          <p:cNvPr id="9218" name="Picture 2" descr="Contemporary Austin h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1539" y="1600281"/>
            <a:ext cx="2331523" cy="155867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oncept of climate chan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6775" y="2752471"/>
            <a:ext cx="2296854" cy="1522777"/>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lose-Up of Sca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3135" y="3618025"/>
            <a:ext cx="2105730" cy="1314447"/>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close-up shot of wooden blocks spelling out FEES perched on top of increasing stacks of coi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2725" y="4246924"/>
            <a:ext cx="2222500" cy="1481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98811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494952"/>
            <a:ext cx="10515600" cy="3564605"/>
          </a:xfrm>
        </p:spPr>
        <p:txBody>
          <a:bodyPr/>
          <a:lstStyle/>
          <a:p>
            <a:pPr algn="ctr"/>
            <a:br>
              <a:rPr lang="en-US" sz="1800" b="1" dirty="0">
                <a:ea typeface="+mj-lt"/>
                <a:cs typeface="+mj-lt"/>
              </a:rPr>
            </a:br>
            <a:br>
              <a:rPr lang="en-US" sz="1800" b="1" dirty="0">
                <a:ea typeface="+mj-lt"/>
                <a:cs typeface="+mj-lt"/>
              </a:rPr>
            </a:br>
            <a:br>
              <a:rPr lang="en-US" sz="1800" b="1" dirty="0">
                <a:ea typeface="+mj-lt"/>
                <a:cs typeface="+mj-lt"/>
              </a:rPr>
            </a:br>
            <a:r>
              <a:rPr lang="en-US" sz="1800" b="1" dirty="0">
                <a:ea typeface="+mj-lt"/>
                <a:cs typeface="+mj-lt"/>
              </a:rPr>
              <a:t>QUESTIONS: </a:t>
            </a:r>
            <a:br>
              <a:rPr lang="en-US" sz="1800" b="1" dirty="0">
                <a:ea typeface="+mj-lt"/>
                <a:cs typeface="+mj-lt"/>
              </a:rPr>
            </a:br>
            <a:br>
              <a:rPr lang="en-US" sz="1800" b="1" dirty="0">
                <a:ea typeface="+mj-lt"/>
                <a:cs typeface="+mj-lt"/>
              </a:rPr>
            </a:br>
            <a:r>
              <a:rPr lang="en-US" sz="1800" b="1" dirty="0">
                <a:ea typeface="+mj-lt"/>
                <a:cs typeface="+mj-lt"/>
              </a:rPr>
              <a:t>Lauren Langer, Partner, Best </a:t>
            </a:r>
            <a:r>
              <a:rPr lang="en-US" sz="1800" b="1" dirty="0" err="1">
                <a:ea typeface="+mj-lt"/>
                <a:cs typeface="+mj-lt"/>
              </a:rPr>
              <a:t>Best</a:t>
            </a:r>
            <a:r>
              <a:rPr lang="en-US" sz="1800" b="1" dirty="0">
                <a:ea typeface="+mj-lt"/>
                <a:cs typeface="+mj-lt"/>
              </a:rPr>
              <a:t> &amp; Krieger LLP </a:t>
            </a:r>
            <a:br>
              <a:rPr lang="en-US" sz="1800" b="1" dirty="0">
                <a:ea typeface="+mj-lt"/>
                <a:cs typeface="+mj-lt"/>
              </a:rPr>
            </a:br>
            <a:r>
              <a:rPr lang="en-US" sz="1800" b="1" u="sng" dirty="0"/>
              <a:t>Lauren.Langer@bbklaw.com</a:t>
            </a:r>
          </a:p>
          <a:p>
            <a:pPr algn="ctr"/>
            <a:endParaRPr lang="en-US" sz="1800" b="1" dirty="0"/>
          </a:p>
          <a:p>
            <a:pPr algn="ctr"/>
            <a:r>
              <a:rPr lang="en-US" sz="1800" b="1" dirty="0">
                <a:ea typeface="+mj-lt"/>
                <a:cs typeface="+mj-lt"/>
              </a:rPr>
              <a:t>Heidi von Tongeln, Chief Deputy City Attorney, Santa Monica </a:t>
            </a:r>
            <a:endParaRPr lang="en-US" sz="1800" b="1" dirty="0"/>
          </a:p>
          <a:p>
            <a:pPr algn="ctr"/>
            <a:r>
              <a:rPr lang="en-US" sz="1800" b="1" dirty="0">
                <a:hlinkClick r:id="rId2"/>
              </a:rPr>
              <a:t>Heidi.vonTongeln@santamonica.gov</a:t>
            </a:r>
            <a:br>
              <a:rPr lang="en-US" sz="1800" b="1" dirty="0"/>
            </a:br>
            <a:endParaRPr lang="en-US" sz="1800" b="1" dirty="0"/>
          </a:p>
          <a:p>
            <a:pPr algn="ctr"/>
            <a:r>
              <a:rPr lang="en-US" sz="1800" b="1" dirty="0">
                <a:ea typeface="+mj-lt"/>
                <a:cs typeface="+mj-lt"/>
              </a:rPr>
              <a:t>Heidi Vonblum, Planning Director, City of San Diego </a:t>
            </a:r>
            <a:br>
              <a:rPr lang="en-US" sz="1800" b="1" dirty="0">
                <a:ea typeface="+mj-lt"/>
                <a:cs typeface="+mj-lt"/>
              </a:rPr>
            </a:br>
            <a:r>
              <a:rPr lang="en-US" sz="1800" b="1" dirty="0">
                <a:hlinkClick r:id="rId3"/>
              </a:rPr>
              <a:t>VonblumH@sandiego.gov</a:t>
            </a:r>
            <a:r>
              <a:rPr lang="en-US" sz="1800" b="1" dirty="0"/>
              <a:t> </a:t>
            </a:r>
          </a:p>
          <a:p>
            <a:pPr algn="ctr"/>
            <a:endParaRPr lang="en-US"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8178379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BCF8BC3-E886-440D-AE56-57ECFCCCA9BD}"/>
              </a:ext>
            </a:extLst>
          </p:cNvPr>
          <p:cNvSpPr>
            <a:spLocks noGrp="1"/>
          </p:cNvSpPr>
          <p:nvPr>
            <p:ph type="body" sz="quarter" idx="14"/>
          </p:nvPr>
        </p:nvSpPr>
        <p:spPr/>
        <p:txBody>
          <a:bodyPr/>
          <a:lstStyle/>
          <a:p>
            <a:r>
              <a:rPr lang="en-US" dirty="0"/>
              <a:t>Thank </a:t>
            </a:r>
            <a:r>
              <a:rPr lang="en-US" dirty="0" err="1"/>
              <a:t>YOu</a:t>
            </a:r>
            <a:endParaRPr lang="en-US" dirty="0"/>
          </a:p>
        </p:txBody>
      </p:sp>
    </p:spTree>
    <p:extLst>
      <p:ext uri="{BB962C8B-B14F-4D97-AF65-F5344CB8AC3E}">
        <p14:creationId xmlns:p14="http://schemas.microsoft.com/office/powerpoint/2010/main" val="129862634"/>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3F4461"/>
      </a:dk2>
      <a:lt2>
        <a:srgbClr val="FFFDFB"/>
      </a:lt2>
      <a:accent1>
        <a:srgbClr val="307197"/>
      </a:accent1>
      <a:accent2>
        <a:srgbClr val="FFC222"/>
      </a:accent2>
      <a:accent3>
        <a:srgbClr val="F99D30"/>
      </a:accent3>
      <a:accent4>
        <a:srgbClr val="6B923C"/>
      </a:accent4>
      <a:accent5>
        <a:srgbClr val="2FBBA6"/>
      </a:accent5>
      <a:accent6>
        <a:srgbClr val="0E9AAA"/>
      </a:accent6>
      <a:hlink>
        <a:srgbClr val="0563C1"/>
      </a:hlink>
      <a:folHlink>
        <a:srgbClr val="0097BE"/>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al Cities PowerPoint Template 2024" id="{16D2E3E7-776D-4C3E-B77F-FC72F252BE16}" vid="{82F3C990-843E-4F9C-AA93-4BCD33C7E06A}"/>
    </a:ext>
  </a:extLst>
</a:theme>
</file>

<file path=ppt/theme/theme2.xml><?xml version="1.0" encoding="utf-8"?>
<a:theme xmlns:a="http://schemas.openxmlformats.org/drawingml/2006/main" name="1_Office Theme">
  <a:themeElements>
    <a:clrScheme name="Custom 1">
      <a:dk1>
        <a:srgbClr val="000000"/>
      </a:dk1>
      <a:lt1>
        <a:srgbClr val="FFFFFF"/>
      </a:lt1>
      <a:dk2>
        <a:srgbClr val="3F4461"/>
      </a:dk2>
      <a:lt2>
        <a:srgbClr val="FFFDFB"/>
      </a:lt2>
      <a:accent1>
        <a:srgbClr val="307197"/>
      </a:accent1>
      <a:accent2>
        <a:srgbClr val="FFC222"/>
      </a:accent2>
      <a:accent3>
        <a:srgbClr val="F99D30"/>
      </a:accent3>
      <a:accent4>
        <a:srgbClr val="6B923C"/>
      </a:accent4>
      <a:accent5>
        <a:srgbClr val="2FBBA6"/>
      </a:accent5>
      <a:accent6>
        <a:srgbClr val="0E9AAA"/>
      </a:accent6>
      <a:hlink>
        <a:srgbClr val="0563C1"/>
      </a:hlink>
      <a:folHlink>
        <a:srgbClr val="0097BE"/>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al Cities PowerPoint Template 2024 (002)(42736355.1)" id="{4CE1F54C-D7F2-4BD4-A0BE-78BF6A9540FF}" vid="{1CB22CCF-4C39-4052-A7A6-9BAE4BADF3A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properties xmlns="http://www.imanage.com/work/xmlschema">
  <documentid>IMANAGE!44054674.1</documentid>
  <senderid>LAUREN.LANGER</senderid>
  <senderemail>LAUREN.LANGER@BBKLAW.COM</senderemail>
  <lastmodified>2025-08-06T20:47:57.0000000-07:00</lastmodified>
  <database>IMANAGE</database>
</properties>
</file>

<file path=customXml/itemProps1.xml><?xml version="1.0" encoding="utf-8"?>
<ds:datastoreItem xmlns:ds="http://schemas.openxmlformats.org/officeDocument/2006/customXml" ds:itemID="{B781E7AF-9D89-45C9-A563-AD239BDD0951}">
  <ds:schemaRefs>
    <ds:schemaRef ds:uri="http://www.imanage.com/work/xmlschema"/>
  </ds:schemaRefs>
</ds:datastoreItem>
</file>

<file path=docProps/app.xml><?xml version="1.0" encoding="utf-8"?>
<Properties xmlns="http://schemas.openxmlformats.org/officeDocument/2006/extended-properties" xmlns:vt="http://schemas.openxmlformats.org/officeDocument/2006/docPropsVTypes">
  <Template/>
  <TotalTime>0</TotalTime>
  <Words>3120</Words>
  <Application>Microsoft Office PowerPoint</Application>
  <PresentationFormat>Widescreen</PresentationFormat>
  <Paragraphs>287</Paragraphs>
  <Slides>40</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40</vt:i4>
      </vt:variant>
    </vt:vector>
  </HeadingPairs>
  <TitlesOfParts>
    <vt:vector size="46" baseType="lpstr">
      <vt:lpstr>Arial</vt:lpstr>
      <vt:lpstr>Calibri</vt:lpstr>
      <vt:lpstr>Century Gothic</vt:lpstr>
      <vt:lpstr>Wingdings</vt:lpstr>
      <vt:lpstr>Office Theme</vt:lpstr>
      <vt:lpstr>1_Office Theme</vt:lpstr>
      <vt:lpstr>PowerPoint Presentation</vt:lpstr>
      <vt:lpstr>Housekeeping Notes</vt:lpstr>
      <vt:lpstr>PowerPoint Presentation</vt:lpstr>
      <vt:lpstr>Attorney Development &amp; Succession Committee</vt:lpstr>
      <vt:lpstr>Attorney Development &amp; Succession Committee</vt:lpstr>
      <vt:lpstr>Introduction: Your First Planning Commission Mtg</vt:lpstr>
      <vt:lpstr>Disclaimer </vt:lpstr>
      <vt:lpstr>Introduction:  Your First Planning Commission Mtg</vt:lpstr>
      <vt:lpstr>Introduction: What is a Planning Commission? </vt:lpstr>
      <vt:lpstr>Before the meeting</vt:lpstr>
      <vt:lpstr>Preparation of the Agenda &amp;associated materials </vt:lpstr>
      <vt:lpstr>CEQA </vt:lpstr>
      <vt:lpstr>CEQA </vt:lpstr>
      <vt:lpstr>Getting your “comfort” materials together  </vt:lpstr>
      <vt:lpstr>Getting your “comfort” materials together  </vt:lpstr>
      <vt:lpstr>Getting your “comfort” materials together </vt:lpstr>
      <vt:lpstr>Getting your “comfort” materials together </vt:lpstr>
      <vt:lpstr>Getting your “comfort” materials together (toolkit) (Lauren) (cont.)</vt:lpstr>
      <vt:lpstr>Getting your “comfort” materials together (toolkit) (Lauren) (cont.)</vt:lpstr>
      <vt:lpstr>Getting your “comfort” materials together </vt:lpstr>
      <vt:lpstr>More Before the Meeting Tips </vt:lpstr>
      <vt:lpstr>More Before the Meeting Tips</vt:lpstr>
      <vt:lpstr>During the meeting</vt:lpstr>
      <vt:lpstr>During the meeting (cont.)</vt:lpstr>
      <vt:lpstr>During the meeting (cont.)</vt:lpstr>
      <vt:lpstr>During the meeting (cont.)</vt:lpstr>
      <vt:lpstr>During the meeting (cont.)</vt:lpstr>
      <vt:lpstr>During the meeting (cont.)</vt:lpstr>
      <vt:lpstr>During the meeting (cont.)</vt:lpstr>
      <vt:lpstr>During the meeting (cont.)</vt:lpstr>
      <vt:lpstr>During the meeting (cont.)</vt:lpstr>
      <vt:lpstr>During the meeting (cont.)</vt:lpstr>
      <vt:lpstr>During the meeting (cont.)</vt:lpstr>
      <vt:lpstr>During the meeting (cont.)</vt:lpstr>
      <vt:lpstr>After the meeting</vt:lpstr>
      <vt:lpstr>After the meeting (cont.)</vt:lpstr>
      <vt:lpstr>After the meeting (cont.)</vt:lpstr>
      <vt:lpstr>Key Topic Areas to Know (Heidi Vonblum)</vt:lpstr>
      <vt:lpstr>   QUESTIONS:   Lauren Langer, Partner, Best Best &amp; Krieger LLP  Lauren.Langer@bbklaw.com  Heidi von Tongeln, Chief Deputy City Attorney, Santa Monica  Heidi.vonTongeln@santamonica.gov  Heidi Vonblum, Planning Director, City of San Diego  VonblumH@sandiego.gov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Christina George</dc:creator>
  <cp:lastModifiedBy>Christina George</cp:lastModifiedBy>
  <cp:revision>3</cp:revision>
  <cp:lastPrinted>1900-01-01T08:00:00Z</cp:lastPrinted>
  <dcterms:created xsi:type="dcterms:W3CDTF">1900-01-01T08:00:00Z</dcterms:created>
  <dcterms:modified xsi:type="dcterms:W3CDTF">2025-08-07T22:14:03Z</dcterms:modified>
</cp:coreProperties>
</file>