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5"/>
  </p:notesMasterIdLst>
  <p:handoutMasterIdLst>
    <p:handoutMasterId r:id="rId76"/>
  </p:handoutMasterIdLst>
  <p:sldIdLst>
    <p:sldId id="265" r:id="rId2"/>
    <p:sldId id="269" r:id="rId3"/>
    <p:sldId id="270" r:id="rId4"/>
    <p:sldId id="275" r:id="rId5"/>
    <p:sldId id="271" r:id="rId6"/>
    <p:sldId id="272" r:id="rId7"/>
    <p:sldId id="273" r:id="rId8"/>
    <p:sldId id="274" r:id="rId9"/>
    <p:sldId id="292" r:id="rId10"/>
    <p:sldId id="266" r:id="rId11"/>
    <p:sldId id="259" r:id="rId12"/>
    <p:sldId id="293" r:id="rId13"/>
    <p:sldId id="294" r:id="rId14"/>
    <p:sldId id="295" r:id="rId15"/>
    <p:sldId id="296" r:id="rId16"/>
    <p:sldId id="267" r:id="rId17"/>
    <p:sldId id="268" r:id="rId18"/>
    <p:sldId id="297" r:id="rId19"/>
    <p:sldId id="276" r:id="rId20"/>
    <p:sldId id="277" r:id="rId21"/>
    <p:sldId id="281" r:id="rId22"/>
    <p:sldId id="278" r:id="rId23"/>
    <p:sldId id="279" r:id="rId24"/>
    <p:sldId id="280" r:id="rId25"/>
    <p:sldId id="298" r:id="rId26"/>
    <p:sldId id="282" r:id="rId27"/>
    <p:sldId id="283" r:id="rId28"/>
    <p:sldId id="284" r:id="rId29"/>
    <p:sldId id="285" r:id="rId30"/>
    <p:sldId id="286" r:id="rId31"/>
    <p:sldId id="288" r:id="rId32"/>
    <p:sldId id="287" r:id="rId33"/>
    <p:sldId id="289" r:id="rId34"/>
    <p:sldId id="290" r:id="rId35"/>
    <p:sldId id="299" r:id="rId36"/>
    <p:sldId id="300" r:id="rId37"/>
    <p:sldId id="301" r:id="rId38"/>
    <p:sldId id="302" r:id="rId39"/>
    <p:sldId id="303" r:id="rId40"/>
    <p:sldId id="304" r:id="rId41"/>
    <p:sldId id="305" r:id="rId42"/>
    <p:sldId id="306" r:id="rId43"/>
    <p:sldId id="307" r:id="rId44"/>
    <p:sldId id="319" r:id="rId45"/>
    <p:sldId id="320" r:id="rId46"/>
    <p:sldId id="321" r:id="rId47"/>
    <p:sldId id="322" r:id="rId48"/>
    <p:sldId id="323" r:id="rId49"/>
    <p:sldId id="324" r:id="rId50"/>
    <p:sldId id="308" r:id="rId51"/>
    <p:sldId id="309" r:id="rId52"/>
    <p:sldId id="325" r:id="rId53"/>
    <p:sldId id="326" r:id="rId54"/>
    <p:sldId id="327" r:id="rId55"/>
    <p:sldId id="310" r:id="rId56"/>
    <p:sldId id="311" r:id="rId57"/>
    <p:sldId id="312" r:id="rId58"/>
    <p:sldId id="313" r:id="rId59"/>
    <p:sldId id="314" r:id="rId60"/>
    <p:sldId id="315" r:id="rId61"/>
    <p:sldId id="316" r:id="rId62"/>
    <p:sldId id="317" r:id="rId63"/>
    <p:sldId id="318" r:id="rId64"/>
    <p:sldId id="330" r:id="rId65"/>
    <p:sldId id="331" r:id="rId66"/>
    <p:sldId id="332" r:id="rId67"/>
    <p:sldId id="335" r:id="rId68"/>
    <p:sldId id="337" r:id="rId69"/>
    <p:sldId id="338" r:id="rId70"/>
    <p:sldId id="339" r:id="rId71"/>
    <p:sldId id="340" r:id="rId72"/>
    <p:sldId id="341" r:id="rId73"/>
    <p:sldId id="264"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7297"/>
    <a:srgbClr val="FFC2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2" autoAdjust="0"/>
    <p:restoredTop sz="96327"/>
  </p:normalViewPr>
  <p:slideViewPr>
    <p:cSldViewPr snapToGrid="0" snapToObjects="1">
      <p:cViewPr varScale="1">
        <p:scale>
          <a:sx n="81" d="100"/>
          <a:sy n="81" d="100"/>
        </p:scale>
        <p:origin x="41" y="3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78" d="100"/>
          <a:sy n="78" d="100"/>
        </p:scale>
        <p:origin x="2046" y="10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46BD801-1D49-48B2-BA7B-8BA1BAAEBBF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9F78713-EBAA-4BA4-85CA-BF63DA3BD7F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52CEE89-C7CF-41CC-9140-54AE463351AA}" type="datetimeFigureOut">
              <a:rPr lang="en-US" smtClean="0"/>
              <a:t>7/22/2021</a:t>
            </a:fld>
            <a:endParaRPr lang="en-US"/>
          </a:p>
        </p:txBody>
      </p:sp>
      <p:sp>
        <p:nvSpPr>
          <p:cNvPr id="4" name="Footer Placeholder 3">
            <a:extLst>
              <a:ext uri="{FF2B5EF4-FFF2-40B4-BE49-F238E27FC236}">
                <a16:creationId xmlns:a16="http://schemas.microsoft.com/office/drawing/2014/main" id="{3AD4AB63-CBC1-43B2-BA3A-4942CB3D86D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C38978A-3C4C-4664-8F72-A988B9EC2AE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3C1546-D2C4-41CD-A77C-4142D16B38FD}" type="slidenum">
              <a:rPr lang="en-US" smtClean="0"/>
              <a:t>‹#›</a:t>
            </a:fld>
            <a:endParaRPr lang="en-US"/>
          </a:p>
        </p:txBody>
      </p:sp>
    </p:spTree>
    <p:extLst>
      <p:ext uri="{BB962C8B-B14F-4D97-AF65-F5344CB8AC3E}">
        <p14:creationId xmlns:p14="http://schemas.microsoft.com/office/powerpoint/2010/main" val="4187980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0AEE6B-F281-423D-BA2F-33ACF6DCD2BF}" type="datetimeFigureOut">
              <a:rPr lang="en-US" smtClean="0"/>
              <a:t>7/22/2021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F84EA2-BF16-472A-BD5D-8416C0A86249}" type="slidenum">
              <a:rPr lang="en-US" smtClean="0"/>
              <a:t>‹#›</a:t>
            </a:fld>
            <a:endParaRPr lang="en-US"/>
          </a:p>
        </p:txBody>
      </p:sp>
    </p:spTree>
    <p:extLst>
      <p:ext uri="{BB962C8B-B14F-4D97-AF65-F5344CB8AC3E}">
        <p14:creationId xmlns:p14="http://schemas.microsoft.com/office/powerpoint/2010/main" val="4050515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10</a:t>
            </a:fld>
            <a:endParaRPr lang="en-US"/>
          </a:p>
        </p:txBody>
      </p:sp>
    </p:spTree>
    <p:extLst>
      <p:ext uri="{BB962C8B-B14F-4D97-AF65-F5344CB8AC3E}">
        <p14:creationId xmlns:p14="http://schemas.microsoft.com/office/powerpoint/2010/main" val="4087135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11</a:t>
            </a:fld>
            <a:endParaRPr lang="en-US"/>
          </a:p>
        </p:txBody>
      </p:sp>
    </p:spTree>
    <p:extLst>
      <p:ext uri="{BB962C8B-B14F-4D97-AF65-F5344CB8AC3E}">
        <p14:creationId xmlns:p14="http://schemas.microsoft.com/office/powerpoint/2010/main" val="2551796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12</a:t>
            </a:fld>
            <a:endParaRPr lang="en-US"/>
          </a:p>
        </p:txBody>
      </p:sp>
    </p:spTree>
    <p:extLst>
      <p:ext uri="{BB962C8B-B14F-4D97-AF65-F5344CB8AC3E}">
        <p14:creationId xmlns:p14="http://schemas.microsoft.com/office/powerpoint/2010/main" val="4028747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13</a:t>
            </a:fld>
            <a:endParaRPr lang="en-US"/>
          </a:p>
        </p:txBody>
      </p:sp>
    </p:spTree>
    <p:extLst>
      <p:ext uri="{BB962C8B-B14F-4D97-AF65-F5344CB8AC3E}">
        <p14:creationId xmlns:p14="http://schemas.microsoft.com/office/powerpoint/2010/main" val="2035141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14</a:t>
            </a:fld>
            <a:endParaRPr lang="en-US"/>
          </a:p>
        </p:txBody>
      </p:sp>
    </p:spTree>
    <p:extLst>
      <p:ext uri="{BB962C8B-B14F-4D97-AF65-F5344CB8AC3E}">
        <p14:creationId xmlns:p14="http://schemas.microsoft.com/office/powerpoint/2010/main" val="1541930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15</a:t>
            </a:fld>
            <a:endParaRPr lang="en-US"/>
          </a:p>
        </p:txBody>
      </p:sp>
    </p:spTree>
    <p:extLst>
      <p:ext uri="{BB962C8B-B14F-4D97-AF65-F5344CB8AC3E}">
        <p14:creationId xmlns:p14="http://schemas.microsoft.com/office/powerpoint/2010/main" val="3346603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16</a:t>
            </a:fld>
            <a:endParaRPr lang="en-US"/>
          </a:p>
        </p:txBody>
      </p:sp>
    </p:spTree>
    <p:extLst>
      <p:ext uri="{BB962C8B-B14F-4D97-AF65-F5344CB8AC3E}">
        <p14:creationId xmlns:p14="http://schemas.microsoft.com/office/powerpoint/2010/main" val="3071187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17</a:t>
            </a:fld>
            <a:endParaRPr lang="en-US"/>
          </a:p>
        </p:txBody>
      </p:sp>
    </p:spTree>
    <p:extLst>
      <p:ext uri="{BB962C8B-B14F-4D97-AF65-F5344CB8AC3E}">
        <p14:creationId xmlns:p14="http://schemas.microsoft.com/office/powerpoint/2010/main" val="23678410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18</a:t>
            </a:fld>
            <a:endParaRPr lang="en-US"/>
          </a:p>
        </p:txBody>
      </p:sp>
    </p:spTree>
    <p:extLst>
      <p:ext uri="{BB962C8B-B14F-4D97-AF65-F5344CB8AC3E}">
        <p14:creationId xmlns:p14="http://schemas.microsoft.com/office/powerpoint/2010/main" val="2354083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19</a:t>
            </a:fld>
            <a:endParaRPr lang="en-US"/>
          </a:p>
        </p:txBody>
      </p:sp>
    </p:spTree>
    <p:extLst>
      <p:ext uri="{BB962C8B-B14F-4D97-AF65-F5344CB8AC3E}">
        <p14:creationId xmlns:p14="http://schemas.microsoft.com/office/powerpoint/2010/main" val="3451673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20</a:t>
            </a:fld>
            <a:endParaRPr lang="en-US"/>
          </a:p>
        </p:txBody>
      </p:sp>
    </p:spTree>
    <p:extLst>
      <p:ext uri="{BB962C8B-B14F-4D97-AF65-F5344CB8AC3E}">
        <p14:creationId xmlns:p14="http://schemas.microsoft.com/office/powerpoint/2010/main" val="2067475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21</a:t>
            </a:fld>
            <a:endParaRPr lang="en-US"/>
          </a:p>
        </p:txBody>
      </p:sp>
    </p:spTree>
    <p:extLst>
      <p:ext uri="{BB962C8B-B14F-4D97-AF65-F5344CB8AC3E}">
        <p14:creationId xmlns:p14="http://schemas.microsoft.com/office/powerpoint/2010/main" val="4736035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22</a:t>
            </a:fld>
            <a:endParaRPr lang="en-US"/>
          </a:p>
        </p:txBody>
      </p:sp>
    </p:spTree>
    <p:extLst>
      <p:ext uri="{BB962C8B-B14F-4D97-AF65-F5344CB8AC3E}">
        <p14:creationId xmlns:p14="http://schemas.microsoft.com/office/powerpoint/2010/main" val="36735613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23</a:t>
            </a:fld>
            <a:endParaRPr lang="en-US"/>
          </a:p>
        </p:txBody>
      </p:sp>
    </p:spTree>
    <p:extLst>
      <p:ext uri="{BB962C8B-B14F-4D97-AF65-F5344CB8AC3E}">
        <p14:creationId xmlns:p14="http://schemas.microsoft.com/office/powerpoint/2010/main" val="14970349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24</a:t>
            </a:fld>
            <a:endParaRPr lang="en-US"/>
          </a:p>
        </p:txBody>
      </p:sp>
    </p:spTree>
    <p:extLst>
      <p:ext uri="{BB962C8B-B14F-4D97-AF65-F5344CB8AC3E}">
        <p14:creationId xmlns:p14="http://schemas.microsoft.com/office/powerpoint/2010/main" val="12645440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25</a:t>
            </a:fld>
            <a:endParaRPr lang="en-US"/>
          </a:p>
        </p:txBody>
      </p:sp>
    </p:spTree>
    <p:extLst>
      <p:ext uri="{BB962C8B-B14F-4D97-AF65-F5344CB8AC3E}">
        <p14:creationId xmlns:p14="http://schemas.microsoft.com/office/powerpoint/2010/main" val="224459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26</a:t>
            </a:fld>
            <a:endParaRPr lang="en-US"/>
          </a:p>
        </p:txBody>
      </p:sp>
    </p:spTree>
    <p:extLst>
      <p:ext uri="{BB962C8B-B14F-4D97-AF65-F5344CB8AC3E}">
        <p14:creationId xmlns:p14="http://schemas.microsoft.com/office/powerpoint/2010/main" val="21547788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27</a:t>
            </a:fld>
            <a:endParaRPr lang="en-US"/>
          </a:p>
        </p:txBody>
      </p:sp>
    </p:spTree>
    <p:extLst>
      <p:ext uri="{BB962C8B-B14F-4D97-AF65-F5344CB8AC3E}">
        <p14:creationId xmlns:p14="http://schemas.microsoft.com/office/powerpoint/2010/main" val="36721076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28</a:t>
            </a:fld>
            <a:endParaRPr lang="en-US"/>
          </a:p>
        </p:txBody>
      </p:sp>
    </p:spTree>
    <p:extLst>
      <p:ext uri="{BB962C8B-B14F-4D97-AF65-F5344CB8AC3E}">
        <p14:creationId xmlns:p14="http://schemas.microsoft.com/office/powerpoint/2010/main" val="15150282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29</a:t>
            </a:fld>
            <a:endParaRPr lang="en-US"/>
          </a:p>
        </p:txBody>
      </p:sp>
    </p:spTree>
    <p:extLst>
      <p:ext uri="{BB962C8B-B14F-4D97-AF65-F5344CB8AC3E}">
        <p14:creationId xmlns:p14="http://schemas.microsoft.com/office/powerpoint/2010/main" val="42722362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30</a:t>
            </a:fld>
            <a:endParaRPr lang="en-US"/>
          </a:p>
        </p:txBody>
      </p:sp>
    </p:spTree>
    <p:extLst>
      <p:ext uri="{BB962C8B-B14F-4D97-AF65-F5344CB8AC3E}">
        <p14:creationId xmlns:p14="http://schemas.microsoft.com/office/powerpoint/2010/main" val="28909879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31</a:t>
            </a:fld>
            <a:endParaRPr lang="en-US"/>
          </a:p>
        </p:txBody>
      </p:sp>
    </p:spTree>
    <p:extLst>
      <p:ext uri="{BB962C8B-B14F-4D97-AF65-F5344CB8AC3E}">
        <p14:creationId xmlns:p14="http://schemas.microsoft.com/office/powerpoint/2010/main" val="38717416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32</a:t>
            </a:fld>
            <a:endParaRPr lang="en-US"/>
          </a:p>
        </p:txBody>
      </p:sp>
    </p:spTree>
    <p:extLst>
      <p:ext uri="{BB962C8B-B14F-4D97-AF65-F5344CB8AC3E}">
        <p14:creationId xmlns:p14="http://schemas.microsoft.com/office/powerpoint/2010/main" val="2424198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33</a:t>
            </a:fld>
            <a:endParaRPr lang="en-US"/>
          </a:p>
        </p:txBody>
      </p:sp>
    </p:spTree>
    <p:extLst>
      <p:ext uri="{BB962C8B-B14F-4D97-AF65-F5344CB8AC3E}">
        <p14:creationId xmlns:p14="http://schemas.microsoft.com/office/powerpoint/2010/main" val="11046908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34</a:t>
            </a:fld>
            <a:endParaRPr lang="en-US"/>
          </a:p>
        </p:txBody>
      </p:sp>
    </p:spTree>
    <p:extLst>
      <p:ext uri="{BB962C8B-B14F-4D97-AF65-F5344CB8AC3E}">
        <p14:creationId xmlns:p14="http://schemas.microsoft.com/office/powerpoint/2010/main" val="20371435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35</a:t>
            </a:fld>
            <a:endParaRPr lang="en-US"/>
          </a:p>
        </p:txBody>
      </p:sp>
    </p:spTree>
    <p:extLst>
      <p:ext uri="{BB962C8B-B14F-4D97-AF65-F5344CB8AC3E}">
        <p14:creationId xmlns:p14="http://schemas.microsoft.com/office/powerpoint/2010/main" val="41326266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36</a:t>
            </a:fld>
            <a:endParaRPr lang="en-US"/>
          </a:p>
        </p:txBody>
      </p:sp>
    </p:spTree>
    <p:extLst>
      <p:ext uri="{BB962C8B-B14F-4D97-AF65-F5344CB8AC3E}">
        <p14:creationId xmlns:p14="http://schemas.microsoft.com/office/powerpoint/2010/main" val="29439979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37</a:t>
            </a:fld>
            <a:endParaRPr lang="en-US"/>
          </a:p>
        </p:txBody>
      </p:sp>
    </p:spTree>
    <p:extLst>
      <p:ext uri="{BB962C8B-B14F-4D97-AF65-F5344CB8AC3E}">
        <p14:creationId xmlns:p14="http://schemas.microsoft.com/office/powerpoint/2010/main" val="33193550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38</a:t>
            </a:fld>
            <a:endParaRPr lang="en-US"/>
          </a:p>
        </p:txBody>
      </p:sp>
    </p:spTree>
    <p:extLst>
      <p:ext uri="{BB962C8B-B14F-4D97-AF65-F5344CB8AC3E}">
        <p14:creationId xmlns:p14="http://schemas.microsoft.com/office/powerpoint/2010/main" val="30190592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39</a:t>
            </a:fld>
            <a:endParaRPr lang="en-US"/>
          </a:p>
        </p:txBody>
      </p:sp>
    </p:spTree>
    <p:extLst>
      <p:ext uri="{BB962C8B-B14F-4D97-AF65-F5344CB8AC3E}">
        <p14:creationId xmlns:p14="http://schemas.microsoft.com/office/powerpoint/2010/main" val="18134556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40</a:t>
            </a:fld>
            <a:endParaRPr lang="en-US"/>
          </a:p>
        </p:txBody>
      </p:sp>
    </p:spTree>
    <p:extLst>
      <p:ext uri="{BB962C8B-B14F-4D97-AF65-F5344CB8AC3E}">
        <p14:creationId xmlns:p14="http://schemas.microsoft.com/office/powerpoint/2010/main" val="27261702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41</a:t>
            </a:fld>
            <a:endParaRPr lang="en-US"/>
          </a:p>
        </p:txBody>
      </p:sp>
    </p:spTree>
    <p:extLst>
      <p:ext uri="{BB962C8B-B14F-4D97-AF65-F5344CB8AC3E}">
        <p14:creationId xmlns:p14="http://schemas.microsoft.com/office/powerpoint/2010/main" val="26014778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42</a:t>
            </a:fld>
            <a:endParaRPr lang="en-US"/>
          </a:p>
        </p:txBody>
      </p:sp>
    </p:spTree>
    <p:extLst>
      <p:ext uri="{BB962C8B-B14F-4D97-AF65-F5344CB8AC3E}">
        <p14:creationId xmlns:p14="http://schemas.microsoft.com/office/powerpoint/2010/main" val="6132304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43</a:t>
            </a:fld>
            <a:endParaRPr lang="en-US"/>
          </a:p>
        </p:txBody>
      </p:sp>
    </p:spTree>
    <p:extLst>
      <p:ext uri="{BB962C8B-B14F-4D97-AF65-F5344CB8AC3E}">
        <p14:creationId xmlns:p14="http://schemas.microsoft.com/office/powerpoint/2010/main" val="12404560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44</a:t>
            </a:fld>
            <a:endParaRPr lang="en-US"/>
          </a:p>
        </p:txBody>
      </p:sp>
    </p:spTree>
    <p:extLst>
      <p:ext uri="{BB962C8B-B14F-4D97-AF65-F5344CB8AC3E}">
        <p14:creationId xmlns:p14="http://schemas.microsoft.com/office/powerpoint/2010/main" val="20920753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45</a:t>
            </a:fld>
            <a:endParaRPr lang="en-US"/>
          </a:p>
        </p:txBody>
      </p:sp>
    </p:spTree>
    <p:extLst>
      <p:ext uri="{BB962C8B-B14F-4D97-AF65-F5344CB8AC3E}">
        <p14:creationId xmlns:p14="http://schemas.microsoft.com/office/powerpoint/2010/main" val="12022573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46</a:t>
            </a:fld>
            <a:endParaRPr lang="en-US"/>
          </a:p>
        </p:txBody>
      </p:sp>
    </p:spTree>
    <p:extLst>
      <p:ext uri="{BB962C8B-B14F-4D97-AF65-F5344CB8AC3E}">
        <p14:creationId xmlns:p14="http://schemas.microsoft.com/office/powerpoint/2010/main" val="21255403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47</a:t>
            </a:fld>
            <a:endParaRPr lang="en-US"/>
          </a:p>
        </p:txBody>
      </p:sp>
    </p:spTree>
    <p:extLst>
      <p:ext uri="{BB962C8B-B14F-4D97-AF65-F5344CB8AC3E}">
        <p14:creationId xmlns:p14="http://schemas.microsoft.com/office/powerpoint/2010/main" val="24586556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48</a:t>
            </a:fld>
            <a:endParaRPr lang="en-US"/>
          </a:p>
        </p:txBody>
      </p:sp>
    </p:spTree>
    <p:extLst>
      <p:ext uri="{BB962C8B-B14F-4D97-AF65-F5344CB8AC3E}">
        <p14:creationId xmlns:p14="http://schemas.microsoft.com/office/powerpoint/2010/main" val="21661814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49</a:t>
            </a:fld>
            <a:endParaRPr lang="en-US"/>
          </a:p>
        </p:txBody>
      </p:sp>
    </p:spTree>
    <p:extLst>
      <p:ext uri="{BB962C8B-B14F-4D97-AF65-F5344CB8AC3E}">
        <p14:creationId xmlns:p14="http://schemas.microsoft.com/office/powerpoint/2010/main" val="31188619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50</a:t>
            </a:fld>
            <a:endParaRPr lang="en-US"/>
          </a:p>
        </p:txBody>
      </p:sp>
    </p:spTree>
    <p:extLst>
      <p:ext uri="{BB962C8B-B14F-4D97-AF65-F5344CB8AC3E}">
        <p14:creationId xmlns:p14="http://schemas.microsoft.com/office/powerpoint/2010/main" val="17334154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51</a:t>
            </a:fld>
            <a:endParaRPr lang="en-US"/>
          </a:p>
        </p:txBody>
      </p:sp>
    </p:spTree>
    <p:extLst>
      <p:ext uri="{BB962C8B-B14F-4D97-AF65-F5344CB8AC3E}">
        <p14:creationId xmlns:p14="http://schemas.microsoft.com/office/powerpoint/2010/main" val="18636652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52</a:t>
            </a:fld>
            <a:endParaRPr lang="en-US"/>
          </a:p>
        </p:txBody>
      </p:sp>
    </p:spTree>
    <p:extLst>
      <p:ext uri="{BB962C8B-B14F-4D97-AF65-F5344CB8AC3E}">
        <p14:creationId xmlns:p14="http://schemas.microsoft.com/office/powerpoint/2010/main" val="9224311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53</a:t>
            </a:fld>
            <a:endParaRPr lang="en-US"/>
          </a:p>
        </p:txBody>
      </p:sp>
    </p:spTree>
    <p:extLst>
      <p:ext uri="{BB962C8B-B14F-4D97-AF65-F5344CB8AC3E}">
        <p14:creationId xmlns:p14="http://schemas.microsoft.com/office/powerpoint/2010/main" val="10428175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54</a:t>
            </a:fld>
            <a:endParaRPr lang="en-US"/>
          </a:p>
        </p:txBody>
      </p:sp>
    </p:spTree>
    <p:extLst>
      <p:ext uri="{BB962C8B-B14F-4D97-AF65-F5344CB8AC3E}">
        <p14:creationId xmlns:p14="http://schemas.microsoft.com/office/powerpoint/2010/main" val="20651213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55</a:t>
            </a:fld>
            <a:endParaRPr lang="en-US"/>
          </a:p>
        </p:txBody>
      </p:sp>
    </p:spTree>
    <p:extLst>
      <p:ext uri="{BB962C8B-B14F-4D97-AF65-F5344CB8AC3E}">
        <p14:creationId xmlns:p14="http://schemas.microsoft.com/office/powerpoint/2010/main" val="863979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56</a:t>
            </a:fld>
            <a:endParaRPr lang="en-US"/>
          </a:p>
        </p:txBody>
      </p:sp>
    </p:spTree>
    <p:extLst>
      <p:ext uri="{BB962C8B-B14F-4D97-AF65-F5344CB8AC3E}">
        <p14:creationId xmlns:p14="http://schemas.microsoft.com/office/powerpoint/2010/main" val="9453563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57</a:t>
            </a:fld>
            <a:endParaRPr lang="en-US"/>
          </a:p>
        </p:txBody>
      </p:sp>
    </p:spTree>
    <p:extLst>
      <p:ext uri="{BB962C8B-B14F-4D97-AF65-F5344CB8AC3E}">
        <p14:creationId xmlns:p14="http://schemas.microsoft.com/office/powerpoint/2010/main" val="19554292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58</a:t>
            </a:fld>
            <a:endParaRPr lang="en-US"/>
          </a:p>
        </p:txBody>
      </p:sp>
    </p:spTree>
    <p:extLst>
      <p:ext uri="{BB962C8B-B14F-4D97-AF65-F5344CB8AC3E}">
        <p14:creationId xmlns:p14="http://schemas.microsoft.com/office/powerpoint/2010/main" val="34993759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59</a:t>
            </a:fld>
            <a:endParaRPr lang="en-US"/>
          </a:p>
        </p:txBody>
      </p:sp>
    </p:spTree>
    <p:extLst>
      <p:ext uri="{BB962C8B-B14F-4D97-AF65-F5344CB8AC3E}">
        <p14:creationId xmlns:p14="http://schemas.microsoft.com/office/powerpoint/2010/main" val="134008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60</a:t>
            </a:fld>
            <a:endParaRPr lang="en-US"/>
          </a:p>
        </p:txBody>
      </p:sp>
    </p:spTree>
    <p:extLst>
      <p:ext uri="{BB962C8B-B14F-4D97-AF65-F5344CB8AC3E}">
        <p14:creationId xmlns:p14="http://schemas.microsoft.com/office/powerpoint/2010/main" val="3182674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61</a:t>
            </a:fld>
            <a:endParaRPr lang="en-US"/>
          </a:p>
        </p:txBody>
      </p:sp>
    </p:spTree>
    <p:extLst>
      <p:ext uri="{BB962C8B-B14F-4D97-AF65-F5344CB8AC3E}">
        <p14:creationId xmlns:p14="http://schemas.microsoft.com/office/powerpoint/2010/main" val="28414800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62</a:t>
            </a:fld>
            <a:endParaRPr lang="en-US"/>
          </a:p>
        </p:txBody>
      </p:sp>
    </p:spTree>
    <p:extLst>
      <p:ext uri="{BB962C8B-B14F-4D97-AF65-F5344CB8AC3E}">
        <p14:creationId xmlns:p14="http://schemas.microsoft.com/office/powerpoint/2010/main" val="10438309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63</a:t>
            </a:fld>
            <a:endParaRPr lang="en-US"/>
          </a:p>
        </p:txBody>
      </p:sp>
    </p:spTree>
    <p:extLst>
      <p:ext uri="{BB962C8B-B14F-4D97-AF65-F5344CB8AC3E}">
        <p14:creationId xmlns:p14="http://schemas.microsoft.com/office/powerpoint/2010/main" val="24084444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64</a:t>
            </a:fld>
            <a:endParaRPr lang="en-US"/>
          </a:p>
        </p:txBody>
      </p:sp>
    </p:spTree>
    <p:extLst>
      <p:ext uri="{BB962C8B-B14F-4D97-AF65-F5344CB8AC3E}">
        <p14:creationId xmlns:p14="http://schemas.microsoft.com/office/powerpoint/2010/main" val="22301774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65</a:t>
            </a:fld>
            <a:endParaRPr lang="en-US"/>
          </a:p>
        </p:txBody>
      </p:sp>
    </p:spTree>
    <p:extLst>
      <p:ext uri="{BB962C8B-B14F-4D97-AF65-F5344CB8AC3E}">
        <p14:creationId xmlns:p14="http://schemas.microsoft.com/office/powerpoint/2010/main" val="298693700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66</a:t>
            </a:fld>
            <a:endParaRPr lang="en-US"/>
          </a:p>
        </p:txBody>
      </p:sp>
    </p:spTree>
    <p:extLst>
      <p:ext uri="{BB962C8B-B14F-4D97-AF65-F5344CB8AC3E}">
        <p14:creationId xmlns:p14="http://schemas.microsoft.com/office/powerpoint/2010/main" val="213867420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67</a:t>
            </a:fld>
            <a:endParaRPr lang="en-US"/>
          </a:p>
        </p:txBody>
      </p:sp>
    </p:spTree>
    <p:extLst>
      <p:ext uri="{BB962C8B-B14F-4D97-AF65-F5344CB8AC3E}">
        <p14:creationId xmlns:p14="http://schemas.microsoft.com/office/powerpoint/2010/main" val="29046329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68</a:t>
            </a:fld>
            <a:endParaRPr lang="en-US"/>
          </a:p>
        </p:txBody>
      </p:sp>
    </p:spTree>
    <p:extLst>
      <p:ext uri="{BB962C8B-B14F-4D97-AF65-F5344CB8AC3E}">
        <p14:creationId xmlns:p14="http://schemas.microsoft.com/office/powerpoint/2010/main" val="15638918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69</a:t>
            </a:fld>
            <a:endParaRPr lang="en-US"/>
          </a:p>
        </p:txBody>
      </p:sp>
    </p:spTree>
    <p:extLst>
      <p:ext uri="{BB962C8B-B14F-4D97-AF65-F5344CB8AC3E}">
        <p14:creationId xmlns:p14="http://schemas.microsoft.com/office/powerpoint/2010/main" val="25808193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70</a:t>
            </a:fld>
            <a:endParaRPr lang="en-US"/>
          </a:p>
        </p:txBody>
      </p:sp>
    </p:spTree>
    <p:extLst>
      <p:ext uri="{BB962C8B-B14F-4D97-AF65-F5344CB8AC3E}">
        <p14:creationId xmlns:p14="http://schemas.microsoft.com/office/powerpoint/2010/main" val="32289352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71</a:t>
            </a:fld>
            <a:endParaRPr lang="en-US"/>
          </a:p>
        </p:txBody>
      </p:sp>
    </p:spTree>
    <p:extLst>
      <p:ext uri="{BB962C8B-B14F-4D97-AF65-F5344CB8AC3E}">
        <p14:creationId xmlns:p14="http://schemas.microsoft.com/office/powerpoint/2010/main" val="115024748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FE21FA-31FA-4DEA-93F6-730799022811}" type="slidenum">
              <a:rPr lang="en-US" smtClean="0"/>
              <a:t>72</a:t>
            </a:fld>
            <a:endParaRPr lang="en-US"/>
          </a:p>
        </p:txBody>
      </p:sp>
    </p:spTree>
    <p:extLst>
      <p:ext uri="{BB962C8B-B14F-4D97-AF65-F5344CB8AC3E}">
        <p14:creationId xmlns:p14="http://schemas.microsoft.com/office/powerpoint/2010/main" val="21058052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imary 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16B6D54-970A-47A9-8DF3-A7D9931819D5}"/>
              </a:ext>
            </a:extLst>
          </p:cNvPr>
          <p:cNvSpPr/>
          <p:nvPr userDrawn="1"/>
        </p:nvSpPr>
        <p:spPr>
          <a:xfrm>
            <a:off x="-100584" y="-64008"/>
            <a:ext cx="12292584" cy="6922008"/>
          </a:xfrm>
          <a:prstGeom prst="rect">
            <a:avLst/>
          </a:prstGeom>
          <a:solidFill>
            <a:srgbClr val="31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F2287C8A-F9C9-43CC-B525-915AB524F5DC}"/>
              </a:ext>
            </a:extLst>
          </p:cNvPr>
          <p:cNvSpPr/>
          <p:nvPr userDrawn="1"/>
        </p:nvSpPr>
        <p:spPr>
          <a:xfrm>
            <a:off x="-218661" y="2047992"/>
            <a:ext cx="4353558" cy="2695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ooter Placeholder 2">
            <a:extLst>
              <a:ext uri="{FF2B5EF4-FFF2-40B4-BE49-F238E27FC236}">
                <a16:creationId xmlns:a16="http://schemas.microsoft.com/office/drawing/2014/main" id="{B09E3E9F-65C8-4E11-BE7F-19F62CFD8F8F}"/>
              </a:ext>
            </a:extLst>
          </p:cNvPr>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D501DDB5-5CD0-48A0-973E-431513B18FBB}"/>
              </a:ext>
            </a:extLst>
          </p:cNvPr>
          <p:cNvSpPr>
            <a:spLocks noGrp="1"/>
          </p:cNvSpPr>
          <p:nvPr>
            <p:ph type="sldNum" sz="quarter" idx="11"/>
          </p:nvPr>
        </p:nvSpPr>
        <p:spPr/>
        <p:txBody>
          <a:bodyPr/>
          <a:lstStyle/>
          <a:p>
            <a:fld id="{B5405C48-853C-B84D-B21B-D6D599F83FFD}" type="slidenum">
              <a:rPr lang="en-US" smtClean="0"/>
              <a:pPr/>
              <a:t>‹#›</a:t>
            </a:fld>
            <a:endParaRPr lang="en-US" dirty="0"/>
          </a:p>
        </p:txBody>
      </p:sp>
      <p:pic>
        <p:nvPicPr>
          <p:cNvPr id="7" name="Picture 6">
            <a:extLst>
              <a:ext uri="{FF2B5EF4-FFF2-40B4-BE49-F238E27FC236}">
                <a16:creationId xmlns:a16="http://schemas.microsoft.com/office/drawing/2014/main" id="{74B941E6-2595-4F61-805C-303A2F5665EB}"/>
              </a:ext>
            </a:extLst>
          </p:cNvPr>
          <p:cNvPicPr>
            <a:picLocks noChangeAspect="1"/>
          </p:cNvPicPr>
          <p:nvPr userDrawn="1"/>
        </p:nvPicPr>
        <p:blipFill>
          <a:blip r:embed="rId2"/>
          <a:srcRect/>
          <a:stretch/>
        </p:blipFill>
        <p:spPr>
          <a:xfrm>
            <a:off x="358256" y="2269498"/>
            <a:ext cx="3293410" cy="1441028"/>
          </a:xfrm>
          <a:prstGeom prst="rect">
            <a:avLst/>
          </a:prstGeom>
        </p:spPr>
      </p:pic>
      <p:sp>
        <p:nvSpPr>
          <p:cNvPr id="8" name="Rectangle 7">
            <a:extLst>
              <a:ext uri="{FF2B5EF4-FFF2-40B4-BE49-F238E27FC236}">
                <a16:creationId xmlns:a16="http://schemas.microsoft.com/office/drawing/2014/main" id="{091721B7-EA91-4698-AE58-03D0C77B0D93}"/>
              </a:ext>
            </a:extLst>
          </p:cNvPr>
          <p:cNvSpPr/>
          <p:nvPr userDrawn="1"/>
        </p:nvSpPr>
        <p:spPr>
          <a:xfrm>
            <a:off x="4328481" y="2051919"/>
            <a:ext cx="7929780" cy="2695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95C9D3EF-B5A0-425F-9DC5-731EE4642F4F}"/>
              </a:ext>
            </a:extLst>
          </p:cNvPr>
          <p:cNvSpPr txBox="1"/>
          <p:nvPr userDrawn="1"/>
        </p:nvSpPr>
        <p:spPr>
          <a:xfrm>
            <a:off x="217579" y="3868943"/>
            <a:ext cx="4069080" cy="646331"/>
          </a:xfrm>
          <a:prstGeom prst="rect">
            <a:avLst/>
          </a:prstGeom>
          <a:noFill/>
        </p:spPr>
        <p:txBody>
          <a:bodyPr wrap="square" rtlCol="0">
            <a:spAutoFit/>
          </a:bodyPr>
          <a:lstStyle/>
          <a:p>
            <a:r>
              <a:rPr lang="en-US" dirty="0">
                <a:solidFill>
                  <a:srgbClr val="317297"/>
                </a:solidFill>
                <a:latin typeface="Gotham Medium" pitchFamily="2" charset="0"/>
                <a:cs typeface="Gotham Medium" pitchFamily="2" charset="0"/>
              </a:rPr>
              <a:t>Strengthening California Cities </a:t>
            </a:r>
          </a:p>
          <a:p>
            <a:r>
              <a:rPr lang="en-US" dirty="0">
                <a:solidFill>
                  <a:srgbClr val="317297"/>
                </a:solidFill>
                <a:latin typeface="Gotham Medium" pitchFamily="2" charset="0"/>
                <a:cs typeface="Gotham Medium" pitchFamily="2" charset="0"/>
              </a:rPr>
              <a:t>through Advocacy and Education</a:t>
            </a:r>
          </a:p>
        </p:txBody>
      </p:sp>
      <p:sp>
        <p:nvSpPr>
          <p:cNvPr id="13" name="TextBox 12">
            <a:extLst>
              <a:ext uri="{FF2B5EF4-FFF2-40B4-BE49-F238E27FC236}">
                <a16:creationId xmlns:a16="http://schemas.microsoft.com/office/drawing/2014/main" id="{9F4BACC9-A154-4EDC-99D6-C1C5C9F0A95B}"/>
              </a:ext>
            </a:extLst>
          </p:cNvPr>
          <p:cNvSpPr txBox="1"/>
          <p:nvPr userDrawn="1"/>
        </p:nvSpPr>
        <p:spPr>
          <a:xfrm>
            <a:off x="6894841" y="5988110"/>
            <a:ext cx="5058751" cy="400110"/>
          </a:xfrm>
          <a:prstGeom prst="rect">
            <a:avLst/>
          </a:prstGeom>
          <a:noFill/>
        </p:spPr>
        <p:txBody>
          <a:bodyPr wrap="square" rtlCol="0">
            <a:spAutoFit/>
          </a:bodyPr>
          <a:lstStyle/>
          <a:p>
            <a:pPr algn="r"/>
            <a:endParaRPr lang="en-US"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7241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EC4AD-252B-7D4B-9112-08ED21D2127B}"/>
              </a:ext>
            </a:extLst>
          </p:cNvPr>
          <p:cNvSpPr>
            <a:spLocks noGrp="1"/>
          </p:cNvSpPr>
          <p:nvPr>
            <p:ph type="title"/>
          </p:nvPr>
        </p:nvSpPr>
        <p:spPr>
          <a:xfrm>
            <a:off x="841248" y="365125"/>
            <a:ext cx="11350752"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3A2AA55-818D-BE4A-BD0B-925C60600F63}"/>
              </a:ext>
            </a:extLst>
          </p:cNvPr>
          <p:cNvSpPr>
            <a:spLocks noGrp="1"/>
          </p:cNvSpPr>
          <p:nvPr>
            <p:ph idx="1"/>
          </p:nvPr>
        </p:nvSpPr>
        <p:spPr>
          <a:xfrm>
            <a:off x="838200" y="1825625"/>
            <a:ext cx="10515600" cy="4351338"/>
          </a:xfrm>
          <a:prstGeom prst="rect">
            <a:avLst/>
          </a:prstGeom>
        </p:spPr>
        <p:txBody>
          <a:bodyPr lIns="2743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5AAD7C81-EC42-BE4B-9F9A-B36B071A6A73}"/>
              </a:ext>
            </a:extLst>
          </p:cNvPr>
          <p:cNvSpPr>
            <a:spLocks noGrp="1"/>
          </p:cNvSpPr>
          <p:nvPr>
            <p:ph type="ftr" sz="quarter" idx="11"/>
          </p:nvPr>
        </p:nvSpPr>
        <p:spPr>
          <a:xfrm>
            <a:off x="838200" y="6356350"/>
            <a:ext cx="7315199" cy="365125"/>
          </a:xfrm>
        </p:spPr>
        <p:txBody>
          <a:bodyPr/>
          <a:lstStyle/>
          <a:p>
            <a:endParaRPr lang="en-US" dirty="0"/>
          </a:p>
        </p:txBody>
      </p:sp>
      <p:sp>
        <p:nvSpPr>
          <p:cNvPr id="6" name="Slide Number Placeholder 5">
            <a:extLst>
              <a:ext uri="{FF2B5EF4-FFF2-40B4-BE49-F238E27FC236}">
                <a16:creationId xmlns:a16="http://schemas.microsoft.com/office/drawing/2014/main" id="{657BC995-9813-E749-A0CA-8297C1EBE207}"/>
              </a:ext>
            </a:extLst>
          </p:cNvPr>
          <p:cNvSpPr>
            <a:spLocks noGrp="1"/>
          </p:cNvSpPr>
          <p:nvPr>
            <p:ph type="sldNum" sz="quarter" idx="12"/>
          </p:nvPr>
        </p:nvSpPr>
        <p:spPr/>
        <p:txBody>
          <a:bodyPr/>
          <a:lstStyle/>
          <a:p>
            <a:fld id="{B5405C48-853C-B84D-B21B-D6D599F83FFD}" type="slidenum">
              <a:rPr lang="en-US" smtClean="0"/>
              <a:t>‹#›</a:t>
            </a:fld>
            <a:endParaRPr lang="en-US"/>
          </a:p>
        </p:txBody>
      </p:sp>
      <p:sp>
        <p:nvSpPr>
          <p:cNvPr id="7" name="Rectangle 6">
            <a:extLst>
              <a:ext uri="{FF2B5EF4-FFF2-40B4-BE49-F238E27FC236}">
                <a16:creationId xmlns:a16="http://schemas.microsoft.com/office/drawing/2014/main" id="{02D9344F-A4B3-4AC4-B123-24211474F0E8}"/>
              </a:ext>
            </a:extLst>
          </p:cNvPr>
          <p:cNvSpPr/>
          <p:nvPr userDrawn="1"/>
        </p:nvSpPr>
        <p:spPr>
          <a:xfrm>
            <a:off x="6007284" y="6214761"/>
            <a:ext cx="3791872" cy="419120"/>
          </a:xfrm>
          <a:prstGeom prst="rect">
            <a:avLst/>
          </a:prstGeom>
          <a:solidFill>
            <a:srgbClr val="31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5C8E"/>
              </a:solidFill>
            </a:endParaRPr>
          </a:p>
        </p:txBody>
      </p:sp>
      <p:sp>
        <p:nvSpPr>
          <p:cNvPr id="8" name="Rectangle 7">
            <a:extLst>
              <a:ext uri="{FF2B5EF4-FFF2-40B4-BE49-F238E27FC236}">
                <a16:creationId xmlns:a16="http://schemas.microsoft.com/office/drawing/2014/main" id="{34EE9A24-E05B-4DA4-AE57-2BF9B44D3252}"/>
              </a:ext>
            </a:extLst>
          </p:cNvPr>
          <p:cNvSpPr/>
          <p:nvPr userDrawn="1"/>
        </p:nvSpPr>
        <p:spPr>
          <a:xfrm>
            <a:off x="-1" y="6214761"/>
            <a:ext cx="5914871" cy="419120"/>
          </a:xfrm>
          <a:prstGeom prst="rect">
            <a:avLst/>
          </a:prstGeom>
          <a:solidFill>
            <a:srgbClr val="31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5C8E"/>
              </a:solidFill>
            </a:endParaRPr>
          </a:p>
        </p:txBody>
      </p:sp>
      <p:sp>
        <p:nvSpPr>
          <p:cNvPr id="9" name="TextBox 8">
            <a:extLst>
              <a:ext uri="{FF2B5EF4-FFF2-40B4-BE49-F238E27FC236}">
                <a16:creationId xmlns:a16="http://schemas.microsoft.com/office/drawing/2014/main" id="{31144A5B-3FF2-4DE9-9855-E8E3D6BDBDFD}"/>
              </a:ext>
            </a:extLst>
          </p:cNvPr>
          <p:cNvSpPr txBox="1"/>
          <p:nvPr userDrawn="1"/>
        </p:nvSpPr>
        <p:spPr>
          <a:xfrm>
            <a:off x="242481" y="6274382"/>
            <a:ext cx="5480703" cy="292388"/>
          </a:xfrm>
          <a:prstGeom prst="rect">
            <a:avLst/>
          </a:prstGeom>
          <a:noFill/>
          <a:ln>
            <a:noFill/>
          </a:ln>
        </p:spPr>
        <p:txBody>
          <a:bodyPr wrap="square" rtlCol="0">
            <a:spAutoFit/>
          </a:bodyPr>
          <a:lstStyle/>
          <a:p>
            <a:r>
              <a:rPr lang="en-US" sz="1300" dirty="0">
                <a:solidFill>
                  <a:schemeClr val="bg1"/>
                </a:solidFill>
                <a:latin typeface="Century Gothic" panose="020B0502020202020204" pitchFamily="34" charset="0"/>
              </a:rPr>
              <a:t>Strengthening California Cities through Advocacy and Education</a:t>
            </a:r>
          </a:p>
        </p:txBody>
      </p:sp>
      <p:sp>
        <p:nvSpPr>
          <p:cNvPr id="10" name="TextBox 9">
            <a:extLst>
              <a:ext uri="{FF2B5EF4-FFF2-40B4-BE49-F238E27FC236}">
                <a16:creationId xmlns:a16="http://schemas.microsoft.com/office/drawing/2014/main" id="{E8343B85-CE84-4FA5-ABD8-63ABE7123ADC}"/>
              </a:ext>
            </a:extLst>
          </p:cNvPr>
          <p:cNvSpPr txBox="1"/>
          <p:nvPr userDrawn="1"/>
        </p:nvSpPr>
        <p:spPr>
          <a:xfrm>
            <a:off x="6504995" y="6296378"/>
            <a:ext cx="749422" cy="230832"/>
          </a:xfrm>
          <a:prstGeom prst="rect">
            <a:avLst/>
          </a:prstGeom>
          <a:noFill/>
        </p:spPr>
        <p:txBody>
          <a:bodyPr wrap="square" rtlCol="0">
            <a:spAutoFit/>
          </a:bodyPr>
          <a:lstStyle/>
          <a:p>
            <a:r>
              <a:rPr lang="en-US" sz="900" dirty="0">
                <a:solidFill>
                  <a:schemeClr val="bg1"/>
                </a:solidFill>
                <a:latin typeface="Century Gothic" panose="020B0502020202020204" pitchFamily="34" charset="0"/>
              </a:rPr>
              <a:t>@</a:t>
            </a:r>
            <a:r>
              <a:rPr lang="en-US" sz="900" dirty="0" err="1">
                <a:solidFill>
                  <a:schemeClr val="bg1"/>
                </a:solidFill>
                <a:latin typeface="Century Gothic" panose="020B0502020202020204" pitchFamily="34" charset="0"/>
              </a:rPr>
              <a:t>calcities</a:t>
            </a:r>
            <a:endParaRPr lang="en-US" sz="900" dirty="0">
              <a:solidFill>
                <a:schemeClr val="bg1"/>
              </a:solidFill>
              <a:latin typeface="Century Gothic" panose="020B0502020202020204" pitchFamily="34" charset="0"/>
            </a:endParaRPr>
          </a:p>
        </p:txBody>
      </p:sp>
      <p:sp>
        <p:nvSpPr>
          <p:cNvPr id="11" name="TextBox 10">
            <a:extLst>
              <a:ext uri="{FF2B5EF4-FFF2-40B4-BE49-F238E27FC236}">
                <a16:creationId xmlns:a16="http://schemas.microsoft.com/office/drawing/2014/main" id="{276467A2-8A77-41BB-BB8A-38537897EA82}"/>
              </a:ext>
            </a:extLst>
          </p:cNvPr>
          <p:cNvSpPr txBox="1"/>
          <p:nvPr userDrawn="1"/>
        </p:nvSpPr>
        <p:spPr>
          <a:xfrm>
            <a:off x="7504700" y="6296378"/>
            <a:ext cx="749422" cy="230832"/>
          </a:xfrm>
          <a:prstGeom prst="rect">
            <a:avLst/>
          </a:prstGeom>
          <a:noFill/>
        </p:spPr>
        <p:txBody>
          <a:bodyPr wrap="square" rtlCol="0">
            <a:spAutoFit/>
          </a:bodyPr>
          <a:lstStyle/>
          <a:p>
            <a:r>
              <a:rPr lang="en-US" sz="900" dirty="0">
                <a:solidFill>
                  <a:schemeClr val="bg1"/>
                </a:solidFill>
                <a:latin typeface="Century Gothic" panose="020B0502020202020204" pitchFamily="34" charset="0"/>
              </a:rPr>
              <a:t>@</a:t>
            </a:r>
            <a:r>
              <a:rPr lang="en-US" sz="900" dirty="0" err="1">
                <a:solidFill>
                  <a:schemeClr val="bg1"/>
                </a:solidFill>
                <a:latin typeface="Century Gothic" panose="020B0502020202020204" pitchFamily="34" charset="0"/>
              </a:rPr>
              <a:t>calcities</a:t>
            </a:r>
            <a:endParaRPr lang="en-US" sz="900" dirty="0">
              <a:solidFill>
                <a:schemeClr val="bg1"/>
              </a:solidFill>
              <a:latin typeface="Century Gothic" panose="020B0502020202020204" pitchFamily="34" charset="0"/>
            </a:endParaRPr>
          </a:p>
        </p:txBody>
      </p:sp>
      <p:sp>
        <p:nvSpPr>
          <p:cNvPr id="12" name="TextBox 11">
            <a:extLst>
              <a:ext uri="{FF2B5EF4-FFF2-40B4-BE49-F238E27FC236}">
                <a16:creationId xmlns:a16="http://schemas.microsoft.com/office/drawing/2014/main" id="{61C7900F-99B0-4001-884E-31B7B12A4B69}"/>
              </a:ext>
            </a:extLst>
          </p:cNvPr>
          <p:cNvSpPr txBox="1"/>
          <p:nvPr userDrawn="1"/>
        </p:nvSpPr>
        <p:spPr>
          <a:xfrm>
            <a:off x="8501825" y="6303873"/>
            <a:ext cx="977959" cy="230832"/>
          </a:xfrm>
          <a:prstGeom prst="rect">
            <a:avLst/>
          </a:prstGeom>
          <a:noFill/>
        </p:spPr>
        <p:txBody>
          <a:bodyPr wrap="square" rtlCol="0">
            <a:spAutoFit/>
          </a:bodyPr>
          <a:lstStyle/>
          <a:p>
            <a:r>
              <a:rPr lang="en-US" sz="900" dirty="0">
                <a:solidFill>
                  <a:schemeClr val="bg1"/>
                </a:solidFill>
                <a:latin typeface="Century Gothic" panose="020B0502020202020204" pitchFamily="34" charset="0"/>
              </a:rPr>
              <a:t>@</a:t>
            </a:r>
            <a:r>
              <a:rPr lang="en-US" sz="900" dirty="0" err="1">
                <a:solidFill>
                  <a:schemeClr val="bg1"/>
                </a:solidFill>
                <a:latin typeface="Century Gothic" panose="020B0502020202020204" pitchFamily="34" charset="0"/>
              </a:rPr>
              <a:t>calcities.org</a:t>
            </a:r>
            <a:endParaRPr lang="en-US" sz="900" dirty="0">
              <a:solidFill>
                <a:schemeClr val="bg1"/>
              </a:solidFill>
              <a:latin typeface="Century Gothic" panose="020B0502020202020204" pitchFamily="34" charset="0"/>
            </a:endParaRPr>
          </a:p>
        </p:txBody>
      </p:sp>
      <p:pic>
        <p:nvPicPr>
          <p:cNvPr id="13" name="Picture 12">
            <a:extLst>
              <a:ext uri="{FF2B5EF4-FFF2-40B4-BE49-F238E27FC236}">
                <a16:creationId xmlns:a16="http://schemas.microsoft.com/office/drawing/2014/main" id="{0D780096-B914-4EB8-98E6-C311A969D6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56355" y="6093929"/>
            <a:ext cx="1487194" cy="650720"/>
          </a:xfrm>
          <a:prstGeom prst="rect">
            <a:avLst/>
          </a:prstGeom>
        </p:spPr>
      </p:pic>
    </p:spTree>
    <p:extLst>
      <p:ext uri="{BB962C8B-B14F-4D97-AF65-F5344CB8AC3E}">
        <p14:creationId xmlns:p14="http://schemas.microsoft.com/office/powerpoint/2010/main" val="3102845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006E6BC-E69C-40A3-ADA7-15C8F2B167EA}"/>
              </a:ext>
            </a:extLst>
          </p:cNvPr>
          <p:cNvSpPr/>
          <p:nvPr userDrawn="1"/>
        </p:nvSpPr>
        <p:spPr>
          <a:xfrm>
            <a:off x="6007284" y="6214761"/>
            <a:ext cx="3791872" cy="419120"/>
          </a:xfrm>
          <a:prstGeom prst="rect">
            <a:avLst/>
          </a:prstGeom>
          <a:solidFill>
            <a:srgbClr val="31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5C8E"/>
              </a:solidFill>
            </a:endParaRPr>
          </a:p>
        </p:txBody>
      </p:sp>
      <p:sp>
        <p:nvSpPr>
          <p:cNvPr id="2" name="Title 1">
            <a:extLst>
              <a:ext uri="{FF2B5EF4-FFF2-40B4-BE49-F238E27FC236}">
                <a16:creationId xmlns:a16="http://schemas.microsoft.com/office/drawing/2014/main" id="{5BCEC4AD-252B-7D4B-9112-08ED21D2127B}"/>
              </a:ext>
            </a:extLst>
          </p:cNvPr>
          <p:cNvSpPr>
            <a:spLocks noGrp="1"/>
          </p:cNvSpPr>
          <p:nvPr>
            <p:ph type="title"/>
          </p:nvPr>
        </p:nvSpPr>
        <p:spPr>
          <a:xfrm>
            <a:off x="841248" y="365125"/>
            <a:ext cx="11350752"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3A2AA55-818D-BE4A-BD0B-925C60600F63}"/>
              </a:ext>
            </a:extLst>
          </p:cNvPr>
          <p:cNvSpPr>
            <a:spLocks noGrp="1"/>
          </p:cNvSpPr>
          <p:nvPr>
            <p:ph idx="1"/>
          </p:nvPr>
        </p:nvSpPr>
        <p:spPr>
          <a:xfrm>
            <a:off x="838200" y="1825625"/>
            <a:ext cx="10515600" cy="4351338"/>
          </a:xfrm>
          <a:prstGeom prst="rect">
            <a:avLst/>
          </a:prstGeom>
        </p:spPr>
        <p:txBody>
          <a:bodyPr lIns="2743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5AAD7C81-EC42-BE4B-9F9A-B36B071A6A73}"/>
              </a:ext>
            </a:extLst>
          </p:cNvPr>
          <p:cNvSpPr>
            <a:spLocks noGrp="1"/>
          </p:cNvSpPr>
          <p:nvPr>
            <p:ph type="ftr" sz="quarter" idx="11"/>
          </p:nvPr>
        </p:nvSpPr>
        <p:spPr>
          <a:xfrm>
            <a:off x="838200" y="6356350"/>
            <a:ext cx="7315199" cy="365125"/>
          </a:xfrm>
        </p:spPr>
        <p:txBody>
          <a:bodyPr/>
          <a:lstStyle/>
          <a:p>
            <a:endParaRPr lang="en-US" dirty="0"/>
          </a:p>
        </p:txBody>
      </p:sp>
      <p:sp>
        <p:nvSpPr>
          <p:cNvPr id="6" name="Slide Number Placeholder 5">
            <a:extLst>
              <a:ext uri="{FF2B5EF4-FFF2-40B4-BE49-F238E27FC236}">
                <a16:creationId xmlns:a16="http://schemas.microsoft.com/office/drawing/2014/main" id="{657BC995-9813-E749-A0CA-8297C1EBE207}"/>
              </a:ext>
            </a:extLst>
          </p:cNvPr>
          <p:cNvSpPr>
            <a:spLocks noGrp="1"/>
          </p:cNvSpPr>
          <p:nvPr>
            <p:ph type="sldNum" sz="quarter" idx="12"/>
          </p:nvPr>
        </p:nvSpPr>
        <p:spPr/>
        <p:txBody>
          <a:bodyPr/>
          <a:lstStyle/>
          <a:p>
            <a:fld id="{B5405C48-853C-B84D-B21B-D6D599F83FFD}" type="slidenum">
              <a:rPr lang="en-US" smtClean="0"/>
              <a:t>‹#›</a:t>
            </a:fld>
            <a:endParaRPr lang="en-US"/>
          </a:p>
        </p:txBody>
      </p:sp>
      <p:sp>
        <p:nvSpPr>
          <p:cNvPr id="7" name="Content Placeholder 2">
            <a:extLst>
              <a:ext uri="{FF2B5EF4-FFF2-40B4-BE49-F238E27FC236}">
                <a16:creationId xmlns:a16="http://schemas.microsoft.com/office/drawing/2014/main" id="{EB7377DC-DA9B-48CC-BF83-0B7CE4608B3E}"/>
              </a:ext>
            </a:extLst>
          </p:cNvPr>
          <p:cNvSpPr>
            <a:spLocks noGrp="1"/>
          </p:cNvSpPr>
          <p:nvPr>
            <p:ph idx="1"/>
          </p:nvPr>
        </p:nvSpPr>
        <p:spPr>
          <a:xfrm>
            <a:off x="838200" y="1825625"/>
            <a:ext cx="10515600" cy="4351338"/>
          </a:xfrm>
          <a:prstGeom prst="rect">
            <a:avLst/>
          </a:prstGeom>
        </p:spPr>
        <p:txBody>
          <a:bodyPr lIns="2743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380B2A07-1B64-4243-8552-024B91250335}"/>
              </a:ext>
            </a:extLst>
          </p:cNvPr>
          <p:cNvSpPr/>
          <p:nvPr userDrawn="1"/>
        </p:nvSpPr>
        <p:spPr>
          <a:xfrm>
            <a:off x="-1" y="6214761"/>
            <a:ext cx="5914871" cy="419120"/>
          </a:xfrm>
          <a:prstGeom prst="rect">
            <a:avLst/>
          </a:prstGeom>
          <a:solidFill>
            <a:srgbClr val="31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5C8E"/>
              </a:solidFill>
            </a:endParaRPr>
          </a:p>
        </p:txBody>
      </p:sp>
      <p:sp>
        <p:nvSpPr>
          <p:cNvPr id="9" name="TextBox 8">
            <a:extLst>
              <a:ext uri="{FF2B5EF4-FFF2-40B4-BE49-F238E27FC236}">
                <a16:creationId xmlns:a16="http://schemas.microsoft.com/office/drawing/2014/main" id="{1EA344D7-9954-4D7B-B7BA-7FDA737EA861}"/>
              </a:ext>
            </a:extLst>
          </p:cNvPr>
          <p:cNvSpPr txBox="1"/>
          <p:nvPr userDrawn="1"/>
        </p:nvSpPr>
        <p:spPr>
          <a:xfrm>
            <a:off x="242481" y="6274382"/>
            <a:ext cx="5480703" cy="292388"/>
          </a:xfrm>
          <a:prstGeom prst="rect">
            <a:avLst/>
          </a:prstGeom>
          <a:noFill/>
          <a:ln>
            <a:noFill/>
          </a:ln>
        </p:spPr>
        <p:txBody>
          <a:bodyPr wrap="square" rtlCol="0">
            <a:spAutoFit/>
          </a:bodyPr>
          <a:lstStyle/>
          <a:p>
            <a:r>
              <a:rPr lang="en-US" sz="1300" dirty="0">
                <a:solidFill>
                  <a:schemeClr val="bg1"/>
                </a:solidFill>
                <a:latin typeface="Century Gothic" panose="020B0502020202020204" pitchFamily="34" charset="0"/>
              </a:rPr>
              <a:t>Strengthening California Cities through Advocacy and Education</a:t>
            </a:r>
          </a:p>
        </p:txBody>
      </p:sp>
      <p:sp>
        <p:nvSpPr>
          <p:cNvPr id="10" name="TextBox 9">
            <a:extLst>
              <a:ext uri="{FF2B5EF4-FFF2-40B4-BE49-F238E27FC236}">
                <a16:creationId xmlns:a16="http://schemas.microsoft.com/office/drawing/2014/main" id="{A3905EBE-3E0C-451F-BEEC-3607986BEBFA}"/>
              </a:ext>
            </a:extLst>
          </p:cNvPr>
          <p:cNvSpPr txBox="1"/>
          <p:nvPr userDrawn="1"/>
        </p:nvSpPr>
        <p:spPr>
          <a:xfrm>
            <a:off x="6504995" y="6296378"/>
            <a:ext cx="749422" cy="230832"/>
          </a:xfrm>
          <a:prstGeom prst="rect">
            <a:avLst/>
          </a:prstGeom>
          <a:noFill/>
        </p:spPr>
        <p:txBody>
          <a:bodyPr wrap="square" rtlCol="0">
            <a:spAutoFit/>
          </a:bodyPr>
          <a:lstStyle/>
          <a:p>
            <a:r>
              <a:rPr lang="en-US" sz="900" dirty="0">
                <a:solidFill>
                  <a:schemeClr val="bg1"/>
                </a:solidFill>
                <a:latin typeface="Century Gothic" panose="020B0502020202020204" pitchFamily="34" charset="0"/>
              </a:rPr>
              <a:t>@</a:t>
            </a:r>
            <a:r>
              <a:rPr lang="en-US" sz="900" dirty="0" err="1">
                <a:solidFill>
                  <a:schemeClr val="bg1"/>
                </a:solidFill>
                <a:latin typeface="Century Gothic" panose="020B0502020202020204" pitchFamily="34" charset="0"/>
              </a:rPr>
              <a:t>calcities</a:t>
            </a:r>
            <a:endParaRPr lang="en-US" sz="900" dirty="0">
              <a:solidFill>
                <a:schemeClr val="bg1"/>
              </a:solidFill>
              <a:latin typeface="Century Gothic" panose="020B0502020202020204" pitchFamily="34" charset="0"/>
            </a:endParaRPr>
          </a:p>
        </p:txBody>
      </p:sp>
      <p:sp>
        <p:nvSpPr>
          <p:cNvPr id="11" name="TextBox 10">
            <a:extLst>
              <a:ext uri="{FF2B5EF4-FFF2-40B4-BE49-F238E27FC236}">
                <a16:creationId xmlns:a16="http://schemas.microsoft.com/office/drawing/2014/main" id="{E3773E45-58DE-4505-A62C-04ED2C9002E0}"/>
              </a:ext>
            </a:extLst>
          </p:cNvPr>
          <p:cNvSpPr txBox="1"/>
          <p:nvPr userDrawn="1"/>
        </p:nvSpPr>
        <p:spPr>
          <a:xfrm>
            <a:off x="7504700" y="6296378"/>
            <a:ext cx="749422" cy="230832"/>
          </a:xfrm>
          <a:prstGeom prst="rect">
            <a:avLst/>
          </a:prstGeom>
          <a:noFill/>
        </p:spPr>
        <p:txBody>
          <a:bodyPr wrap="square" rtlCol="0">
            <a:spAutoFit/>
          </a:bodyPr>
          <a:lstStyle/>
          <a:p>
            <a:r>
              <a:rPr lang="en-US" sz="900" dirty="0">
                <a:solidFill>
                  <a:schemeClr val="bg1"/>
                </a:solidFill>
                <a:latin typeface="Century Gothic" panose="020B0502020202020204" pitchFamily="34" charset="0"/>
              </a:rPr>
              <a:t>@</a:t>
            </a:r>
            <a:r>
              <a:rPr lang="en-US" sz="900" dirty="0" err="1">
                <a:solidFill>
                  <a:schemeClr val="bg1"/>
                </a:solidFill>
                <a:latin typeface="Century Gothic" panose="020B0502020202020204" pitchFamily="34" charset="0"/>
              </a:rPr>
              <a:t>calcities</a:t>
            </a:r>
            <a:endParaRPr lang="en-US" sz="900" dirty="0">
              <a:solidFill>
                <a:schemeClr val="bg1"/>
              </a:solidFill>
              <a:latin typeface="Century Gothic" panose="020B0502020202020204" pitchFamily="34" charset="0"/>
            </a:endParaRPr>
          </a:p>
        </p:txBody>
      </p:sp>
      <p:sp>
        <p:nvSpPr>
          <p:cNvPr id="12" name="TextBox 11">
            <a:extLst>
              <a:ext uri="{FF2B5EF4-FFF2-40B4-BE49-F238E27FC236}">
                <a16:creationId xmlns:a16="http://schemas.microsoft.com/office/drawing/2014/main" id="{B458BF4C-962A-4EAD-B9BE-37447E8FC127}"/>
              </a:ext>
            </a:extLst>
          </p:cNvPr>
          <p:cNvSpPr txBox="1"/>
          <p:nvPr userDrawn="1"/>
        </p:nvSpPr>
        <p:spPr>
          <a:xfrm>
            <a:off x="8501825" y="6303873"/>
            <a:ext cx="977959" cy="230832"/>
          </a:xfrm>
          <a:prstGeom prst="rect">
            <a:avLst/>
          </a:prstGeom>
          <a:noFill/>
        </p:spPr>
        <p:txBody>
          <a:bodyPr wrap="square" rtlCol="0">
            <a:spAutoFit/>
          </a:bodyPr>
          <a:lstStyle/>
          <a:p>
            <a:r>
              <a:rPr lang="en-US" sz="900" dirty="0">
                <a:solidFill>
                  <a:schemeClr val="bg1"/>
                </a:solidFill>
                <a:latin typeface="Century Gothic" panose="020B0502020202020204" pitchFamily="34" charset="0"/>
              </a:rPr>
              <a:t>@</a:t>
            </a:r>
            <a:r>
              <a:rPr lang="en-US" sz="900" dirty="0" err="1">
                <a:solidFill>
                  <a:schemeClr val="bg1"/>
                </a:solidFill>
                <a:latin typeface="Century Gothic" panose="020B0502020202020204" pitchFamily="34" charset="0"/>
              </a:rPr>
              <a:t>calcities.org</a:t>
            </a:r>
            <a:endParaRPr lang="en-US" sz="900" dirty="0">
              <a:solidFill>
                <a:schemeClr val="bg1"/>
              </a:solidFill>
              <a:latin typeface="Century Gothic" panose="020B0502020202020204" pitchFamily="34" charset="0"/>
            </a:endParaRPr>
          </a:p>
        </p:txBody>
      </p:sp>
      <p:pic>
        <p:nvPicPr>
          <p:cNvPr id="13" name="Picture 12">
            <a:extLst>
              <a:ext uri="{FF2B5EF4-FFF2-40B4-BE49-F238E27FC236}">
                <a16:creationId xmlns:a16="http://schemas.microsoft.com/office/drawing/2014/main" id="{28074896-C4CD-4A77-93D1-3F2C6DB2AD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56355" y="6093929"/>
            <a:ext cx="1487194" cy="650720"/>
          </a:xfrm>
          <a:prstGeom prst="rect">
            <a:avLst/>
          </a:prstGeom>
        </p:spPr>
      </p:pic>
      <p:pic>
        <p:nvPicPr>
          <p:cNvPr id="15" name="Picture 14">
            <a:extLst>
              <a:ext uri="{FF2B5EF4-FFF2-40B4-BE49-F238E27FC236}">
                <a16:creationId xmlns:a16="http://schemas.microsoft.com/office/drawing/2014/main" id="{4410A11D-EF8D-44C6-8042-4A7509A22393}"/>
              </a:ext>
            </a:extLst>
          </p:cNvPr>
          <p:cNvPicPr>
            <a:picLocks noChangeAspect="1"/>
          </p:cNvPicPr>
          <p:nvPr userDrawn="1"/>
        </p:nvPicPr>
        <p:blipFill>
          <a:blip r:embed="rId3"/>
          <a:stretch>
            <a:fillRect/>
          </a:stretch>
        </p:blipFill>
        <p:spPr>
          <a:xfrm>
            <a:off x="6460588" y="6341944"/>
            <a:ext cx="63500" cy="139700"/>
          </a:xfrm>
          <a:prstGeom prst="rect">
            <a:avLst/>
          </a:prstGeom>
        </p:spPr>
      </p:pic>
      <p:pic>
        <p:nvPicPr>
          <p:cNvPr id="16" name="Picture 15">
            <a:extLst>
              <a:ext uri="{FF2B5EF4-FFF2-40B4-BE49-F238E27FC236}">
                <a16:creationId xmlns:a16="http://schemas.microsoft.com/office/drawing/2014/main" id="{AF05E042-3FB2-479F-A385-EE96784C0BE5}"/>
              </a:ext>
            </a:extLst>
          </p:cNvPr>
          <p:cNvPicPr>
            <a:picLocks noChangeAspect="1"/>
          </p:cNvPicPr>
          <p:nvPr userDrawn="1"/>
        </p:nvPicPr>
        <p:blipFill>
          <a:blip r:embed="rId4"/>
          <a:stretch>
            <a:fillRect/>
          </a:stretch>
        </p:blipFill>
        <p:spPr>
          <a:xfrm>
            <a:off x="7372075" y="6373672"/>
            <a:ext cx="139700" cy="114300"/>
          </a:xfrm>
          <a:prstGeom prst="rect">
            <a:avLst/>
          </a:prstGeom>
        </p:spPr>
      </p:pic>
      <p:pic>
        <p:nvPicPr>
          <p:cNvPr id="17" name="Picture 16">
            <a:extLst>
              <a:ext uri="{FF2B5EF4-FFF2-40B4-BE49-F238E27FC236}">
                <a16:creationId xmlns:a16="http://schemas.microsoft.com/office/drawing/2014/main" id="{98BB9EDD-F24F-4160-BE76-D597BE658D07}"/>
              </a:ext>
            </a:extLst>
          </p:cNvPr>
          <p:cNvPicPr>
            <a:picLocks noChangeAspect="1"/>
          </p:cNvPicPr>
          <p:nvPr userDrawn="1"/>
        </p:nvPicPr>
        <p:blipFill>
          <a:blip r:embed="rId5"/>
          <a:stretch>
            <a:fillRect/>
          </a:stretch>
        </p:blipFill>
        <p:spPr>
          <a:xfrm>
            <a:off x="8375048" y="6352945"/>
            <a:ext cx="139700" cy="139700"/>
          </a:xfrm>
          <a:prstGeom prst="rect">
            <a:avLst/>
          </a:prstGeom>
        </p:spPr>
      </p:pic>
    </p:spTree>
    <p:extLst>
      <p:ext uri="{BB962C8B-B14F-4D97-AF65-F5344CB8AC3E}">
        <p14:creationId xmlns:p14="http://schemas.microsoft.com/office/powerpoint/2010/main" val="85764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B9FF9C0-9D21-A54A-B8DF-71C1064AAE9C}"/>
              </a:ext>
            </a:extLst>
          </p:cNvPr>
          <p:cNvSpPr/>
          <p:nvPr userDrawn="1"/>
        </p:nvSpPr>
        <p:spPr>
          <a:xfrm>
            <a:off x="6007284" y="6214761"/>
            <a:ext cx="3791872" cy="419120"/>
          </a:xfrm>
          <a:prstGeom prst="rect">
            <a:avLst/>
          </a:prstGeom>
          <a:solidFill>
            <a:srgbClr val="31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5C8E"/>
              </a:solidFill>
            </a:endParaRPr>
          </a:p>
        </p:txBody>
      </p:sp>
      <p:sp>
        <p:nvSpPr>
          <p:cNvPr id="2" name="Title 1">
            <a:extLst>
              <a:ext uri="{FF2B5EF4-FFF2-40B4-BE49-F238E27FC236}">
                <a16:creationId xmlns:a16="http://schemas.microsoft.com/office/drawing/2014/main" id="{0B11053A-D092-BC47-85D4-83DFC873BD22}"/>
              </a:ext>
            </a:extLst>
          </p:cNvPr>
          <p:cNvSpPr>
            <a:spLocks noGrp="1"/>
          </p:cNvSpPr>
          <p:nvPr>
            <p:ph type="title"/>
          </p:nvPr>
        </p:nvSpPr>
        <p:spPr>
          <a:xfrm>
            <a:off x="831850" y="1494952"/>
            <a:ext cx="10515600"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153837-6051-3E4B-A52B-9C715B7FFA7C}"/>
              </a:ext>
            </a:extLst>
          </p:cNvPr>
          <p:cNvSpPr>
            <a:spLocks noGrp="1"/>
          </p:cNvSpPr>
          <p:nvPr>
            <p:ph type="body" idx="1"/>
          </p:nvPr>
        </p:nvSpPr>
        <p:spPr>
          <a:xfrm>
            <a:off x="831850" y="4569919"/>
            <a:ext cx="10515600" cy="996690"/>
          </a:xfrm>
          <a:prstGeom prst="rect">
            <a:avLst/>
          </a:prstGeom>
        </p:spPr>
        <p:txBody>
          <a:bodyPr lIns="274320"/>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Rectangle 6">
            <a:extLst>
              <a:ext uri="{FF2B5EF4-FFF2-40B4-BE49-F238E27FC236}">
                <a16:creationId xmlns:a16="http://schemas.microsoft.com/office/drawing/2014/main" id="{6AD76E5D-4D8F-9B4D-B462-2EAB28631C70}"/>
              </a:ext>
            </a:extLst>
          </p:cNvPr>
          <p:cNvSpPr/>
          <p:nvPr userDrawn="1"/>
        </p:nvSpPr>
        <p:spPr>
          <a:xfrm>
            <a:off x="-1" y="6214761"/>
            <a:ext cx="5914871" cy="419120"/>
          </a:xfrm>
          <a:prstGeom prst="rect">
            <a:avLst/>
          </a:prstGeom>
          <a:solidFill>
            <a:srgbClr val="31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5C8E"/>
              </a:solidFill>
            </a:endParaRPr>
          </a:p>
        </p:txBody>
      </p:sp>
      <p:sp>
        <p:nvSpPr>
          <p:cNvPr id="8" name="TextBox 7">
            <a:extLst>
              <a:ext uri="{FF2B5EF4-FFF2-40B4-BE49-F238E27FC236}">
                <a16:creationId xmlns:a16="http://schemas.microsoft.com/office/drawing/2014/main" id="{18675FB8-52EF-894A-9B41-8BF87ADECD67}"/>
              </a:ext>
            </a:extLst>
          </p:cNvPr>
          <p:cNvSpPr txBox="1"/>
          <p:nvPr userDrawn="1"/>
        </p:nvSpPr>
        <p:spPr>
          <a:xfrm>
            <a:off x="242481" y="6274382"/>
            <a:ext cx="5480703" cy="292388"/>
          </a:xfrm>
          <a:prstGeom prst="rect">
            <a:avLst/>
          </a:prstGeom>
          <a:noFill/>
          <a:ln>
            <a:noFill/>
          </a:ln>
        </p:spPr>
        <p:txBody>
          <a:bodyPr wrap="square" rtlCol="0">
            <a:spAutoFit/>
          </a:bodyPr>
          <a:lstStyle/>
          <a:p>
            <a:r>
              <a:rPr lang="en-US" sz="1300" dirty="0">
                <a:solidFill>
                  <a:schemeClr val="bg1"/>
                </a:solidFill>
                <a:latin typeface="Century Gothic" panose="020B0502020202020204" pitchFamily="34" charset="0"/>
              </a:rPr>
              <a:t>Strengthening California Cities through Advocacy and Education</a:t>
            </a:r>
          </a:p>
        </p:txBody>
      </p:sp>
      <p:pic>
        <p:nvPicPr>
          <p:cNvPr id="9" name="Picture 8">
            <a:extLst>
              <a:ext uri="{FF2B5EF4-FFF2-40B4-BE49-F238E27FC236}">
                <a16:creationId xmlns:a16="http://schemas.microsoft.com/office/drawing/2014/main" id="{51DF5B1E-E81E-654E-AAEA-070BB25D80F4}"/>
              </a:ext>
            </a:extLst>
          </p:cNvPr>
          <p:cNvPicPr>
            <a:picLocks noChangeAspect="1"/>
          </p:cNvPicPr>
          <p:nvPr userDrawn="1"/>
        </p:nvPicPr>
        <p:blipFill>
          <a:blip r:embed="rId2"/>
          <a:stretch>
            <a:fillRect/>
          </a:stretch>
        </p:blipFill>
        <p:spPr>
          <a:xfrm>
            <a:off x="6460588" y="6341944"/>
            <a:ext cx="63500" cy="139700"/>
          </a:xfrm>
          <a:prstGeom prst="rect">
            <a:avLst/>
          </a:prstGeom>
        </p:spPr>
      </p:pic>
      <p:pic>
        <p:nvPicPr>
          <p:cNvPr id="10" name="Picture 9">
            <a:extLst>
              <a:ext uri="{FF2B5EF4-FFF2-40B4-BE49-F238E27FC236}">
                <a16:creationId xmlns:a16="http://schemas.microsoft.com/office/drawing/2014/main" id="{EC27DCD3-DA07-ED4F-A4E6-B308E0700C94}"/>
              </a:ext>
            </a:extLst>
          </p:cNvPr>
          <p:cNvPicPr>
            <a:picLocks noChangeAspect="1"/>
          </p:cNvPicPr>
          <p:nvPr userDrawn="1"/>
        </p:nvPicPr>
        <p:blipFill>
          <a:blip r:embed="rId3"/>
          <a:stretch>
            <a:fillRect/>
          </a:stretch>
        </p:blipFill>
        <p:spPr>
          <a:xfrm>
            <a:off x="7372075" y="6373672"/>
            <a:ext cx="139700" cy="114300"/>
          </a:xfrm>
          <a:prstGeom prst="rect">
            <a:avLst/>
          </a:prstGeom>
        </p:spPr>
      </p:pic>
      <p:pic>
        <p:nvPicPr>
          <p:cNvPr id="11" name="Picture 10">
            <a:extLst>
              <a:ext uri="{FF2B5EF4-FFF2-40B4-BE49-F238E27FC236}">
                <a16:creationId xmlns:a16="http://schemas.microsoft.com/office/drawing/2014/main" id="{87C7818E-AD73-EB49-9D30-E100193CBD8A}"/>
              </a:ext>
            </a:extLst>
          </p:cNvPr>
          <p:cNvPicPr>
            <a:picLocks noChangeAspect="1"/>
          </p:cNvPicPr>
          <p:nvPr userDrawn="1"/>
        </p:nvPicPr>
        <p:blipFill>
          <a:blip r:embed="rId4"/>
          <a:stretch>
            <a:fillRect/>
          </a:stretch>
        </p:blipFill>
        <p:spPr>
          <a:xfrm>
            <a:off x="8375048" y="6352945"/>
            <a:ext cx="139700" cy="139700"/>
          </a:xfrm>
          <a:prstGeom prst="rect">
            <a:avLst/>
          </a:prstGeom>
        </p:spPr>
      </p:pic>
      <p:sp>
        <p:nvSpPr>
          <p:cNvPr id="12" name="TextBox 11">
            <a:extLst>
              <a:ext uri="{FF2B5EF4-FFF2-40B4-BE49-F238E27FC236}">
                <a16:creationId xmlns:a16="http://schemas.microsoft.com/office/drawing/2014/main" id="{E9780ED1-AD4E-1D48-B23F-AF9CC62B9369}"/>
              </a:ext>
            </a:extLst>
          </p:cNvPr>
          <p:cNvSpPr txBox="1"/>
          <p:nvPr userDrawn="1"/>
        </p:nvSpPr>
        <p:spPr>
          <a:xfrm>
            <a:off x="6504995" y="6296378"/>
            <a:ext cx="749422" cy="230832"/>
          </a:xfrm>
          <a:prstGeom prst="rect">
            <a:avLst/>
          </a:prstGeom>
          <a:noFill/>
        </p:spPr>
        <p:txBody>
          <a:bodyPr wrap="square" rtlCol="0">
            <a:spAutoFit/>
          </a:bodyPr>
          <a:lstStyle/>
          <a:p>
            <a:r>
              <a:rPr lang="en-US" sz="900" dirty="0">
                <a:solidFill>
                  <a:schemeClr val="bg1"/>
                </a:solidFill>
                <a:latin typeface="Century Gothic" panose="020B0502020202020204" pitchFamily="34" charset="0"/>
              </a:rPr>
              <a:t>@</a:t>
            </a:r>
            <a:r>
              <a:rPr lang="en-US" sz="900" dirty="0" err="1">
                <a:solidFill>
                  <a:schemeClr val="bg1"/>
                </a:solidFill>
                <a:latin typeface="Century Gothic" panose="020B0502020202020204" pitchFamily="34" charset="0"/>
              </a:rPr>
              <a:t>calcities</a:t>
            </a:r>
            <a:endParaRPr lang="en-US" sz="900" dirty="0">
              <a:solidFill>
                <a:schemeClr val="bg1"/>
              </a:solidFill>
              <a:latin typeface="Century Gothic" panose="020B0502020202020204" pitchFamily="34" charset="0"/>
            </a:endParaRPr>
          </a:p>
        </p:txBody>
      </p:sp>
      <p:sp>
        <p:nvSpPr>
          <p:cNvPr id="13" name="TextBox 12">
            <a:extLst>
              <a:ext uri="{FF2B5EF4-FFF2-40B4-BE49-F238E27FC236}">
                <a16:creationId xmlns:a16="http://schemas.microsoft.com/office/drawing/2014/main" id="{D4344944-79AF-114F-8337-652B44DD9495}"/>
              </a:ext>
            </a:extLst>
          </p:cNvPr>
          <p:cNvSpPr txBox="1"/>
          <p:nvPr userDrawn="1"/>
        </p:nvSpPr>
        <p:spPr>
          <a:xfrm>
            <a:off x="7504700" y="6296378"/>
            <a:ext cx="749422" cy="230832"/>
          </a:xfrm>
          <a:prstGeom prst="rect">
            <a:avLst/>
          </a:prstGeom>
          <a:noFill/>
        </p:spPr>
        <p:txBody>
          <a:bodyPr wrap="square" rtlCol="0">
            <a:spAutoFit/>
          </a:bodyPr>
          <a:lstStyle/>
          <a:p>
            <a:r>
              <a:rPr lang="en-US" sz="900" dirty="0">
                <a:solidFill>
                  <a:schemeClr val="bg1"/>
                </a:solidFill>
                <a:latin typeface="Century Gothic" panose="020B0502020202020204" pitchFamily="34" charset="0"/>
              </a:rPr>
              <a:t>@</a:t>
            </a:r>
            <a:r>
              <a:rPr lang="en-US" sz="900" dirty="0" err="1">
                <a:solidFill>
                  <a:schemeClr val="bg1"/>
                </a:solidFill>
                <a:latin typeface="Century Gothic" panose="020B0502020202020204" pitchFamily="34" charset="0"/>
              </a:rPr>
              <a:t>calcities</a:t>
            </a:r>
            <a:endParaRPr lang="en-US" sz="900" dirty="0">
              <a:solidFill>
                <a:schemeClr val="bg1"/>
              </a:solidFill>
              <a:latin typeface="Century Gothic" panose="020B0502020202020204" pitchFamily="34" charset="0"/>
            </a:endParaRPr>
          </a:p>
        </p:txBody>
      </p:sp>
      <p:sp>
        <p:nvSpPr>
          <p:cNvPr id="14" name="TextBox 13">
            <a:extLst>
              <a:ext uri="{FF2B5EF4-FFF2-40B4-BE49-F238E27FC236}">
                <a16:creationId xmlns:a16="http://schemas.microsoft.com/office/drawing/2014/main" id="{31AC8A99-8AB5-094B-A638-5922EE80F2CB}"/>
              </a:ext>
            </a:extLst>
          </p:cNvPr>
          <p:cNvSpPr txBox="1"/>
          <p:nvPr userDrawn="1"/>
        </p:nvSpPr>
        <p:spPr>
          <a:xfrm>
            <a:off x="8501825" y="6303873"/>
            <a:ext cx="977959" cy="230832"/>
          </a:xfrm>
          <a:prstGeom prst="rect">
            <a:avLst/>
          </a:prstGeom>
          <a:noFill/>
        </p:spPr>
        <p:txBody>
          <a:bodyPr wrap="square" rtlCol="0">
            <a:spAutoFit/>
          </a:bodyPr>
          <a:lstStyle/>
          <a:p>
            <a:r>
              <a:rPr lang="en-US" sz="900" dirty="0">
                <a:solidFill>
                  <a:schemeClr val="bg1"/>
                </a:solidFill>
                <a:latin typeface="Century Gothic" panose="020B0502020202020204" pitchFamily="34" charset="0"/>
              </a:rPr>
              <a:t>@</a:t>
            </a:r>
            <a:r>
              <a:rPr lang="en-US" sz="900" dirty="0" err="1">
                <a:solidFill>
                  <a:schemeClr val="bg1"/>
                </a:solidFill>
                <a:latin typeface="Century Gothic" panose="020B0502020202020204" pitchFamily="34" charset="0"/>
              </a:rPr>
              <a:t>calcities.org</a:t>
            </a:r>
            <a:endParaRPr lang="en-US" sz="900" dirty="0">
              <a:solidFill>
                <a:schemeClr val="bg1"/>
              </a:solidFill>
              <a:latin typeface="Century Gothic" panose="020B0502020202020204" pitchFamily="34" charset="0"/>
            </a:endParaRPr>
          </a:p>
        </p:txBody>
      </p:sp>
      <p:pic>
        <p:nvPicPr>
          <p:cNvPr id="15" name="Picture 14">
            <a:extLst>
              <a:ext uri="{FF2B5EF4-FFF2-40B4-BE49-F238E27FC236}">
                <a16:creationId xmlns:a16="http://schemas.microsoft.com/office/drawing/2014/main" id="{1DD22EDA-8878-5B4A-9935-8361CFBFC4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256355" y="6093929"/>
            <a:ext cx="1487194" cy="650720"/>
          </a:xfrm>
          <a:prstGeom prst="rect">
            <a:avLst/>
          </a:prstGeom>
        </p:spPr>
      </p:pic>
    </p:spTree>
    <p:extLst>
      <p:ext uri="{BB962C8B-B14F-4D97-AF65-F5344CB8AC3E}">
        <p14:creationId xmlns:p14="http://schemas.microsoft.com/office/powerpoint/2010/main" val="2826288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0E6B0-E6AE-FC44-9C1E-9157E47F3E22}"/>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AE4E612-D82F-8047-9A4A-926B1865E0C1}"/>
              </a:ext>
            </a:extLst>
          </p:cNvPr>
          <p:cNvSpPr>
            <a:spLocks noGrp="1"/>
          </p:cNvSpPr>
          <p:nvPr>
            <p:ph sz="half" idx="1"/>
          </p:nvPr>
        </p:nvSpPr>
        <p:spPr>
          <a:xfrm>
            <a:off x="838200" y="1825625"/>
            <a:ext cx="5181600" cy="4351338"/>
          </a:xfrm>
          <a:prstGeom prst="rect">
            <a:avLst/>
          </a:prstGeom>
        </p:spPr>
        <p:txBody>
          <a:bodyPr/>
          <a:lstStyle>
            <a:lvl1pPr>
              <a:buSzPct val="100000"/>
              <a:defRPr sz="2800"/>
            </a:lvl1pPr>
            <a:lvl2pPr marL="800100" indent="-228600">
              <a:buClr>
                <a:srgbClr val="F99D31"/>
              </a:buClr>
              <a:buSzPct val="100000"/>
              <a:buFont typeface="Wingdings" panose="05000000000000000000" pitchFamily="2" charset="2"/>
              <a:buChar char="§"/>
              <a:defRPr sz="2400"/>
            </a:lvl2pPr>
            <a:lvl3pPr marL="1257300" indent="-228600">
              <a:buSzPct val="100000"/>
              <a:buFont typeface="Wingdings" panose="05000000000000000000" pitchFamily="2" charset="2"/>
              <a:buChar char="§"/>
              <a:defRPr sz="2200"/>
            </a:lvl3pPr>
            <a:lvl4pPr marL="1657350" indent="-228600">
              <a:buClr>
                <a:srgbClr val="FFC222"/>
              </a:buClr>
              <a:buSzPct val="100000"/>
              <a:buFont typeface="Arial" panose="020B0604020202020204" pitchFamily="34" charset="0"/>
              <a:buChar char="•"/>
              <a:defRPr/>
            </a:lvl4pPr>
            <a:lvl5pPr marL="2114550" marR="0" indent="-228600" algn="l" defTabSz="914400" rtl="0" eaLnBrk="1" fontAlgn="auto" latinLnBrk="0" hangingPunct="1">
              <a:lnSpc>
                <a:spcPct val="90000"/>
              </a:lnSpc>
              <a:spcBef>
                <a:spcPts val="500"/>
              </a:spcBef>
              <a:spcAft>
                <a:spcPts val="0"/>
              </a:spcAft>
              <a:buClr>
                <a:schemeClr val="accent1"/>
              </a:buClr>
              <a:buSzPct val="100000"/>
              <a:buFont typeface="Arial" panose="020B0604020202020204" pitchFamily="34" charset="0"/>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552CE454-5B07-644C-99C2-BE72A4F5D132}"/>
              </a:ext>
            </a:extLst>
          </p:cNvPr>
          <p:cNvSpPr>
            <a:spLocks noGrp="1"/>
          </p:cNvSpPr>
          <p:nvPr>
            <p:ph sz="half" idx="2"/>
          </p:nvPr>
        </p:nvSpPr>
        <p:spPr>
          <a:xfrm>
            <a:off x="6172200" y="1825625"/>
            <a:ext cx="5181600" cy="4351338"/>
          </a:xfrm>
          <a:prstGeom prst="rect">
            <a:avLst/>
          </a:prstGeom>
        </p:spPr>
        <p:txBody>
          <a:bodyPr/>
          <a:lstStyle>
            <a:lvl1pPr>
              <a:buSzPct val="100000"/>
              <a:defRPr sz="2800"/>
            </a:lvl1pPr>
            <a:lvl2pPr>
              <a:buClr>
                <a:srgbClr val="F99D31"/>
              </a:buClr>
              <a:buSzPct val="100000"/>
              <a:defRPr/>
            </a:lvl2pPr>
            <a:lvl3pPr marL="1257300" indent="-228600">
              <a:buSzPct val="100000"/>
              <a:buFont typeface="Wingdings" panose="05000000000000000000" pitchFamily="2" charset="2"/>
              <a:buChar char="§"/>
              <a:defRPr/>
            </a:lvl3pPr>
            <a:lvl4pPr marL="1657350" indent="-228600">
              <a:buSzPct val="100000"/>
              <a:buFont typeface="Arial" panose="020B0604020202020204" pitchFamily="34" charset="0"/>
              <a:buChar char="•"/>
              <a:defRPr/>
            </a:lvl4pPr>
            <a:lvl5pPr>
              <a:buSzPct val="10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8D14A65B-C782-6947-A3EE-348103E301AD}"/>
              </a:ext>
            </a:extLst>
          </p:cNvPr>
          <p:cNvSpPr>
            <a:spLocks noGrp="1"/>
          </p:cNvSpPr>
          <p:nvPr>
            <p:ph type="ftr" sz="quarter" idx="11"/>
          </p:nvPr>
        </p:nvSpPr>
        <p:spPr>
          <a:xfrm>
            <a:off x="838200" y="6356350"/>
            <a:ext cx="7315199" cy="365125"/>
          </a:xfrm>
        </p:spPr>
        <p:txBody>
          <a:bodyPr/>
          <a:lstStyle/>
          <a:p>
            <a:endParaRPr lang="en-US" dirty="0"/>
          </a:p>
        </p:txBody>
      </p:sp>
      <p:sp>
        <p:nvSpPr>
          <p:cNvPr id="7" name="Slide Number Placeholder 6">
            <a:extLst>
              <a:ext uri="{FF2B5EF4-FFF2-40B4-BE49-F238E27FC236}">
                <a16:creationId xmlns:a16="http://schemas.microsoft.com/office/drawing/2014/main" id="{65834FCF-1F8F-1744-836D-39373772E649}"/>
              </a:ext>
            </a:extLst>
          </p:cNvPr>
          <p:cNvSpPr>
            <a:spLocks noGrp="1"/>
          </p:cNvSpPr>
          <p:nvPr>
            <p:ph type="sldNum" sz="quarter" idx="12"/>
          </p:nvPr>
        </p:nvSpPr>
        <p:spPr/>
        <p:txBody>
          <a:bodyPr/>
          <a:lstStyle/>
          <a:p>
            <a:fld id="{B5405C48-853C-B84D-B21B-D6D599F83FFD}" type="slidenum">
              <a:rPr lang="en-US" smtClean="0"/>
              <a:t>‹#›</a:t>
            </a:fld>
            <a:endParaRPr lang="en-US"/>
          </a:p>
        </p:txBody>
      </p:sp>
    </p:spTree>
    <p:extLst>
      <p:ext uri="{BB962C8B-B14F-4D97-AF65-F5344CB8AC3E}">
        <p14:creationId xmlns:p14="http://schemas.microsoft.com/office/powerpoint/2010/main" val="2964163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FAEF7-F784-8245-BBD2-59678DDA4B54}"/>
              </a:ext>
            </a:extLst>
          </p:cNvPr>
          <p:cNvSpPr>
            <a:spLocks noGrp="1"/>
          </p:cNvSpPr>
          <p:nvPr>
            <p:ph type="title"/>
          </p:nvPr>
        </p:nvSpPr>
        <p:spPr>
          <a:xfrm>
            <a:off x="839788" y="365125"/>
            <a:ext cx="11352212"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6DC8E61-47EB-AB45-8B84-4AC9FDC9E7E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4D9E7C9-C515-0245-BE8F-1CB39B9C77A4}"/>
              </a:ext>
            </a:extLst>
          </p:cNvPr>
          <p:cNvSpPr>
            <a:spLocks noGrp="1"/>
          </p:cNvSpPr>
          <p:nvPr>
            <p:ph sz="half" idx="2"/>
          </p:nvPr>
        </p:nvSpPr>
        <p:spPr>
          <a:xfrm>
            <a:off x="839788" y="2505075"/>
            <a:ext cx="5157787" cy="3684588"/>
          </a:xfrm>
          <a:prstGeom prst="rect">
            <a:avLst/>
          </a:prstGeom>
        </p:spPr>
        <p:txBody>
          <a:bodyPr/>
          <a:lstStyle>
            <a:lvl2pPr marL="800100" indent="-228600">
              <a:buClr>
                <a:srgbClr val="F99D31"/>
              </a:buClr>
              <a:buFont typeface="Wingdings" panose="05000000000000000000" pitchFamily="2" charset="2"/>
              <a:buChar char="§"/>
              <a:defRPr/>
            </a:lvl2pPr>
            <a:lvl3pPr marL="1257300" indent="-228600">
              <a:buClr>
                <a:srgbClr val="317297"/>
              </a:buClr>
              <a:buFont typeface="Wingdings" panose="05000000000000000000" pitchFamily="2" charset="2"/>
              <a:buChar char="§"/>
              <a:defRPr sz="2200"/>
            </a:lvl3pPr>
            <a:lvl4pPr>
              <a:buClr>
                <a:srgbClr val="F99D31"/>
              </a:buClr>
              <a:defRPr/>
            </a:lvl4pPr>
            <a:lvl5pPr>
              <a:buClr>
                <a:srgbClr val="317297"/>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B1A475F-6640-F142-A51B-36C755D4699D}"/>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B272463F-2062-9D4F-B8FB-EF113B4BB841}"/>
              </a:ext>
            </a:extLst>
          </p:cNvPr>
          <p:cNvSpPr>
            <a:spLocks noGrp="1"/>
          </p:cNvSpPr>
          <p:nvPr>
            <p:ph type="ftr" sz="quarter" idx="11"/>
          </p:nvPr>
        </p:nvSpPr>
        <p:spPr>
          <a:xfrm>
            <a:off x="838200" y="6356350"/>
            <a:ext cx="7315199" cy="365125"/>
          </a:xfrm>
        </p:spPr>
        <p:txBody>
          <a:bodyPr/>
          <a:lstStyle/>
          <a:p>
            <a:endParaRPr lang="en-US" dirty="0"/>
          </a:p>
        </p:txBody>
      </p:sp>
      <p:sp>
        <p:nvSpPr>
          <p:cNvPr id="9" name="Slide Number Placeholder 8">
            <a:extLst>
              <a:ext uri="{FF2B5EF4-FFF2-40B4-BE49-F238E27FC236}">
                <a16:creationId xmlns:a16="http://schemas.microsoft.com/office/drawing/2014/main" id="{FCFC8EA0-E9A7-074C-BD5D-1B4F65C24952}"/>
              </a:ext>
            </a:extLst>
          </p:cNvPr>
          <p:cNvSpPr>
            <a:spLocks noGrp="1"/>
          </p:cNvSpPr>
          <p:nvPr>
            <p:ph type="sldNum" sz="quarter" idx="12"/>
          </p:nvPr>
        </p:nvSpPr>
        <p:spPr/>
        <p:txBody>
          <a:bodyPr/>
          <a:lstStyle/>
          <a:p>
            <a:fld id="{B5405C48-853C-B84D-B21B-D6D599F83FFD}" type="slidenum">
              <a:rPr lang="en-US" smtClean="0"/>
              <a:t>‹#›</a:t>
            </a:fld>
            <a:endParaRPr lang="en-US"/>
          </a:p>
        </p:txBody>
      </p:sp>
      <p:sp>
        <p:nvSpPr>
          <p:cNvPr id="10" name="Content Placeholder 3">
            <a:extLst>
              <a:ext uri="{FF2B5EF4-FFF2-40B4-BE49-F238E27FC236}">
                <a16:creationId xmlns:a16="http://schemas.microsoft.com/office/drawing/2014/main" id="{2602D48B-350E-4035-906A-3958101321C1}"/>
              </a:ext>
            </a:extLst>
          </p:cNvPr>
          <p:cNvSpPr>
            <a:spLocks noGrp="1"/>
          </p:cNvSpPr>
          <p:nvPr>
            <p:ph sz="half" idx="13"/>
          </p:nvPr>
        </p:nvSpPr>
        <p:spPr>
          <a:xfrm>
            <a:off x="6172201" y="2541123"/>
            <a:ext cx="5183188" cy="3642902"/>
          </a:xfrm>
          <a:prstGeom prst="rect">
            <a:avLst/>
          </a:prstGeom>
        </p:spPr>
        <p:txBody>
          <a:bodyPr/>
          <a:lstStyle>
            <a:lvl2pPr marL="800100" indent="-228600">
              <a:buClr>
                <a:srgbClr val="F99D31"/>
              </a:buClr>
              <a:buFont typeface="Wingdings" panose="05000000000000000000" pitchFamily="2" charset="2"/>
              <a:buChar char="§"/>
              <a:defRPr/>
            </a:lvl2pPr>
            <a:lvl3pPr marL="1257300" indent="-228600">
              <a:buClr>
                <a:srgbClr val="317297"/>
              </a:buClr>
              <a:buFont typeface="Wingdings" panose="05000000000000000000" pitchFamily="2" charset="2"/>
              <a:buChar char="§"/>
              <a:defRPr sz="2200"/>
            </a:lvl3pPr>
            <a:lvl4pPr>
              <a:buClr>
                <a:srgbClr val="F99D31"/>
              </a:buClr>
              <a:defRPr/>
            </a:lvl4pPr>
            <a:lvl5pPr>
              <a:buClr>
                <a:srgbClr val="317297"/>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82084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24159-9147-2148-B94E-4F0D5F5395C8}"/>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1740507D-46AB-DB41-AEFC-D8719C3B72A6}"/>
              </a:ext>
            </a:extLst>
          </p:cNvPr>
          <p:cNvSpPr>
            <a:spLocks noGrp="1"/>
          </p:cNvSpPr>
          <p:nvPr>
            <p:ph type="ftr" sz="quarter" idx="11"/>
          </p:nvPr>
        </p:nvSpPr>
        <p:spPr>
          <a:xfrm>
            <a:off x="838200" y="6356350"/>
            <a:ext cx="7315200" cy="365125"/>
          </a:xfrm>
        </p:spPr>
        <p:txBody>
          <a:bodyPr/>
          <a:lstStyle/>
          <a:p>
            <a:endParaRPr lang="en-US" dirty="0"/>
          </a:p>
        </p:txBody>
      </p:sp>
      <p:sp>
        <p:nvSpPr>
          <p:cNvPr id="5" name="Slide Number Placeholder 4">
            <a:extLst>
              <a:ext uri="{FF2B5EF4-FFF2-40B4-BE49-F238E27FC236}">
                <a16:creationId xmlns:a16="http://schemas.microsoft.com/office/drawing/2014/main" id="{CCDFD34D-92A9-3649-9EB5-37C1B5CD7970}"/>
              </a:ext>
            </a:extLst>
          </p:cNvPr>
          <p:cNvSpPr>
            <a:spLocks noGrp="1"/>
          </p:cNvSpPr>
          <p:nvPr>
            <p:ph type="sldNum" sz="quarter" idx="12"/>
          </p:nvPr>
        </p:nvSpPr>
        <p:spPr/>
        <p:txBody>
          <a:bodyPr/>
          <a:lstStyle/>
          <a:p>
            <a:fld id="{B5405C48-853C-B84D-B21B-D6D599F83FFD}" type="slidenum">
              <a:rPr lang="en-US" smtClean="0"/>
              <a:t>‹#›</a:t>
            </a:fld>
            <a:endParaRPr lang="en-US"/>
          </a:p>
        </p:txBody>
      </p:sp>
    </p:spTree>
    <p:extLst>
      <p:ext uri="{BB962C8B-B14F-4D97-AF65-F5344CB8AC3E}">
        <p14:creationId xmlns:p14="http://schemas.microsoft.com/office/powerpoint/2010/main" val="3856189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D3CB4FCA-F14C-E646-BE8E-CBE85C45090F}"/>
              </a:ext>
            </a:extLst>
          </p:cNvPr>
          <p:cNvSpPr>
            <a:spLocks noGrp="1"/>
          </p:cNvSpPr>
          <p:nvPr>
            <p:ph type="body" sz="quarter" idx="14" hasCustomPrompt="1"/>
          </p:nvPr>
        </p:nvSpPr>
        <p:spPr>
          <a:xfrm>
            <a:off x="2478858" y="351555"/>
            <a:ext cx="7221468" cy="1595438"/>
          </a:xfrm>
          <a:prstGeom prst="rect">
            <a:avLst/>
          </a:prstGeom>
          <a:solidFill>
            <a:schemeClr val="bg1"/>
          </a:solidFill>
        </p:spPr>
        <p:txBody>
          <a:bodyPr lIns="274320" tIns="182880" rIns="274320">
            <a:noAutofit/>
          </a:bodyPr>
          <a:lstStyle>
            <a:lvl1pPr marL="0" indent="0" algn="ctr">
              <a:buFontTx/>
              <a:buNone/>
              <a:defRPr sz="8800" b="1" cap="all" spc="-150" baseline="0">
                <a:solidFill>
                  <a:schemeClr val="accent1"/>
                </a:solidFill>
              </a:defRPr>
            </a:lvl1pPr>
          </a:lstStyle>
          <a:p>
            <a:pPr lvl="0"/>
            <a:r>
              <a:rPr lang="en-US" dirty="0"/>
              <a:t>Thank You</a:t>
            </a:r>
          </a:p>
        </p:txBody>
      </p:sp>
      <p:pic>
        <p:nvPicPr>
          <p:cNvPr id="5" name="Picture 4">
            <a:extLst>
              <a:ext uri="{FF2B5EF4-FFF2-40B4-BE49-F238E27FC236}">
                <a16:creationId xmlns:a16="http://schemas.microsoft.com/office/drawing/2014/main" id="{C565BB4F-4A21-8D45-A43A-E9CF342CE5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97338" y="3891346"/>
            <a:ext cx="3182370" cy="1392443"/>
          </a:xfrm>
          <a:prstGeom prst="rect">
            <a:avLst/>
          </a:prstGeom>
        </p:spPr>
      </p:pic>
      <p:sp>
        <p:nvSpPr>
          <p:cNvPr id="6" name="Rectangle 5">
            <a:extLst>
              <a:ext uri="{FF2B5EF4-FFF2-40B4-BE49-F238E27FC236}">
                <a16:creationId xmlns:a16="http://schemas.microsoft.com/office/drawing/2014/main" id="{3BE47916-37E7-614B-A783-0EA4A254EF6C}"/>
              </a:ext>
            </a:extLst>
          </p:cNvPr>
          <p:cNvSpPr/>
          <p:nvPr userDrawn="1"/>
        </p:nvSpPr>
        <p:spPr>
          <a:xfrm>
            <a:off x="4876478" y="5846126"/>
            <a:ext cx="7315522" cy="787755"/>
          </a:xfrm>
          <a:prstGeom prst="rect">
            <a:avLst/>
          </a:prstGeom>
          <a:solidFill>
            <a:srgbClr val="31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5C8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6FA51511-95CA-DE43-8515-2AD009B79293}"/>
              </a:ext>
            </a:extLst>
          </p:cNvPr>
          <p:cNvSpPr/>
          <p:nvPr userDrawn="1"/>
        </p:nvSpPr>
        <p:spPr>
          <a:xfrm>
            <a:off x="0" y="5846126"/>
            <a:ext cx="4744721" cy="787755"/>
          </a:xfrm>
          <a:prstGeom prst="rect">
            <a:avLst/>
          </a:prstGeom>
          <a:solidFill>
            <a:srgbClr val="31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5C8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1C597C55-2553-F843-B3EF-33BE3A4146F8}"/>
              </a:ext>
            </a:extLst>
          </p:cNvPr>
          <p:cNvSpPr txBox="1"/>
          <p:nvPr userDrawn="1"/>
        </p:nvSpPr>
        <p:spPr>
          <a:xfrm>
            <a:off x="415636" y="5935089"/>
            <a:ext cx="4098327" cy="615553"/>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Strengthening California Cities through Advocacy and Education</a:t>
            </a:r>
          </a:p>
        </p:txBody>
      </p:sp>
      <p:pic>
        <p:nvPicPr>
          <p:cNvPr id="13" name="Picture 12">
            <a:extLst>
              <a:ext uri="{FF2B5EF4-FFF2-40B4-BE49-F238E27FC236}">
                <a16:creationId xmlns:a16="http://schemas.microsoft.com/office/drawing/2014/main" id="{4942EF88-6254-374C-BFA8-8E90911533D7}"/>
              </a:ext>
            </a:extLst>
          </p:cNvPr>
          <p:cNvPicPr>
            <a:picLocks noChangeAspect="1"/>
          </p:cNvPicPr>
          <p:nvPr userDrawn="1"/>
        </p:nvPicPr>
        <p:blipFill>
          <a:blip r:embed="rId3"/>
          <a:stretch>
            <a:fillRect/>
          </a:stretch>
        </p:blipFill>
        <p:spPr>
          <a:xfrm>
            <a:off x="5656822" y="6067798"/>
            <a:ext cx="143808" cy="316378"/>
          </a:xfrm>
          <a:prstGeom prst="rect">
            <a:avLst/>
          </a:prstGeom>
        </p:spPr>
      </p:pic>
      <p:pic>
        <p:nvPicPr>
          <p:cNvPr id="14" name="Picture 13">
            <a:extLst>
              <a:ext uri="{FF2B5EF4-FFF2-40B4-BE49-F238E27FC236}">
                <a16:creationId xmlns:a16="http://schemas.microsoft.com/office/drawing/2014/main" id="{1C28989E-F9BC-4043-89BA-84B8ECCC2E47}"/>
              </a:ext>
            </a:extLst>
          </p:cNvPr>
          <p:cNvPicPr>
            <a:picLocks noChangeAspect="1"/>
          </p:cNvPicPr>
          <p:nvPr userDrawn="1"/>
        </p:nvPicPr>
        <p:blipFill>
          <a:blip r:embed="rId4"/>
          <a:stretch>
            <a:fillRect/>
          </a:stretch>
        </p:blipFill>
        <p:spPr>
          <a:xfrm>
            <a:off x="7529495" y="6107327"/>
            <a:ext cx="336550" cy="275359"/>
          </a:xfrm>
          <a:prstGeom prst="rect">
            <a:avLst/>
          </a:prstGeom>
        </p:spPr>
      </p:pic>
      <p:pic>
        <p:nvPicPr>
          <p:cNvPr id="15" name="Picture 14">
            <a:extLst>
              <a:ext uri="{FF2B5EF4-FFF2-40B4-BE49-F238E27FC236}">
                <a16:creationId xmlns:a16="http://schemas.microsoft.com/office/drawing/2014/main" id="{19B1A0C2-D355-B942-A53A-88C25917DB46}"/>
              </a:ext>
            </a:extLst>
          </p:cNvPr>
          <p:cNvPicPr>
            <a:picLocks noChangeAspect="1"/>
          </p:cNvPicPr>
          <p:nvPr userDrawn="1"/>
        </p:nvPicPr>
        <p:blipFill>
          <a:blip r:embed="rId5"/>
          <a:stretch>
            <a:fillRect/>
          </a:stretch>
        </p:blipFill>
        <p:spPr>
          <a:xfrm>
            <a:off x="9519140" y="6136266"/>
            <a:ext cx="246420" cy="246420"/>
          </a:xfrm>
          <a:prstGeom prst="rect">
            <a:avLst/>
          </a:prstGeom>
        </p:spPr>
      </p:pic>
      <p:sp>
        <p:nvSpPr>
          <p:cNvPr id="16" name="TextBox 15">
            <a:extLst>
              <a:ext uri="{FF2B5EF4-FFF2-40B4-BE49-F238E27FC236}">
                <a16:creationId xmlns:a16="http://schemas.microsoft.com/office/drawing/2014/main" id="{D440634D-A96F-B64F-9F42-993EDD56F2CA}"/>
              </a:ext>
            </a:extLst>
          </p:cNvPr>
          <p:cNvSpPr txBox="1"/>
          <p:nvPr userDrawn="1"/>
        </p:nvSpPr>
        <p:spPr>
          <a:xfrm>
            <a:off x="5801155" y="6077958"/>
            <a:ext cx="125363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t>
            </a:r>
            <a:r>
              <a:rPr kumimoji="0" lang="en-US" sz="1600" b="0"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mn-cs"/>
              </a:rPr>
              <a:t>calcities</a:t>
            </a:r>
            <a:endPar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17" name="TextBox 16">
            <a:extLst>
              <a:ext uri="{FF2B5EF4-FFF2-40B4-BE49-F238E27FC236}">
                <a16:creationId xmlns:a16="http://schemas.microsoft.com/office/drawing/2014/main" id="{0B6AF562-51C6-0046-ADDF-40E14EFA1885}"/>
              </a:ext>
            </a:extLst>
          </p:cNvPr>
          <p:cNvSpPr txBox="1"/>
          <p:nvPr userDrawn="1"/>
        </p:nvSpPr>
        <p:spPr>
          <a:xfrm>
            <a:off x="7872625" y="6081264"/>
            <a:ext cx="1253634" cy="338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t>
            </a:r>
            <a:r>
              <a:rPr kumimoji="0" lang="en-US" sz="1600" b="0"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mn-cs"/>
              </a:rPr>
              <a:t>calcities</a:t>
            </a:r>
            <a:endPar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18" name="TextBox 17">
            <a:extLst>
              <a:ext uri="{FF2B5EF4-FFF2-40B4-BE49-F238E27FC236}">
                <a16:creationId xmlns:a16="http://schemas.microsoft.com/office/drawing/2014/main" id="{FEF6531B-37E5-6A43-9427-338A01B8991A}"/>
              </a:ext>
            </a:extLst>
          </p:cNvPr>
          <p:cNvSpPr txBox="1"/>
          <p:nvPr userDrawn="1"/>
        </p:nvSpPr>
        <p:spPr>
          <a:xfrm>
            <a:off x="9753600" y="6090480"/>
            <a:ext cx="173808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t>
            </a:r>
            <a:r>
              <a:rPr kumimoji="0" lang="en-US" sz="1600" b="0" i="0" u="none" strike="noStrike" kern="1200" cap="none" spc="0" normalizeH="0" baseline="0" noProof="0" dirty="0" err="1">
                <a:ln>
                  <a:noFill/>
                </a:ln>
                <a:solidFill>
                  <a:prstClr val="white"/>
                </a:solidFill>
                <a:effectLst/>
                <a:uLnTx/>
                <a:uFillTx/>
                <a:latin typeface="Century Gothic" panose="020B0502020202020204" pitchFamily="34" charset="0"/>
                <a:ea typeface="+mn-ea"/>
                <a:cs typeface="+mn-cs"/>
              </a:rPr>
              <a:t>calcities.org</a:t>
            </a:r>
            <a:endPar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28" name="Content Placeholder 27">
            <a:extLst>
              <a:ext uri="{FF2B5EF4-FFF2-40B4-BE49-F238E27FC236}">
                <a16:creationId xmlns:a16="http://schemas.microsoft.com/office/drawing/2014/main" id="{B409B1DE-C01F-4630-8B4F-29083ABDEA64}"/>
              </a:ext>
            </a:extLst>
          </p:cNvPr>
          <p:cNvSpPr>
            <a:spLocks noGrp="1"/>
          </p:cNvSpPr>
          <p:nvPr>
            <p:ph sz="quarter" idx="15"/>
          </p:nvPr>
        </p:nvSpPr>
        <p:spPr>
          <a:xfrm>
            <a:off x="2693324" y="2377440"/>
            <a:ext cx="6825816" cy="1128115"/>
          </a:xfrm>
          <a:prstGeom prst="rect">
            <a:avLst/>
          </a:prstGeom>
        </p:spPr>
        <p:txBody>
          <a:bodyPr/>
          <a:lstStyle>
            <a:lvl1pPr marL="0" indent="0" algn="ctr">
              <a:spcBef>
                <a:spcPts val="0"/>
              </a:spcBef>
              <a:buNone/>
              <a:defRPr sz="2800">
                <a:solidFill>
                  <a:srgbClr val="317297"/>
                </a:solidFill>
              </a:defRPr>
            </a:lvl1pPr>
          </a:lstStyle>
          <a:p>
            <a:pPr lvl="0"/>
            <a:r>
              <a:rPr lang="en-US"/>
              <a:t>Click to edit Master text styles</a:t>
            </a:r>
          </a:p>
        </p:txBody>
      </p:sp>
    </p:spTree>
    <p:extLst>
      <p:ext uri="{BB962C8B-B14F-4D97-AF65-F5344CB8AC3E}">
        <p14:creationId xmlns:p14="http://schemas.microsoft.com/office/powerpoint/2010/main" val="11300197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5B0FD-D521-D243-A414-380416B5AF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AE7B76F-20B5-7A47-96DF-BBA887E543FA}"/>
              </a:ext>
            </a:extLst>
          </p:cNvPr>
          <p:cNvSpPr>
            <a:spLocks noGrp="1"/>
          </p:cNvSpPr>
          <p:nvPr>
            <p:ph idx="1"/>
          </p:nvPr>
        </p:nvSpPr>
        <p:spPr>
          <a:xfrm>
            <a:off x="5183188" y="457201"/>
            <a:ext cx="6172200" cy="5403850"/>
          </a:xfrm>
          <a:prstGeom prst="rect">
            <a:avLst/>
          </a:prstGeom>
          <a:solidFill>
            <a:schemeClr val="bg2"/>
          </a:solidFill>
        </p:spPr>
        <p:txBody>
          <a:bodyPr tIns="274320"/>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0CF6900D-B238-234E-BB8F-1459E52ACE38}"/>
              </a:ext>
            </a:extLst>
          </p:cNvPr>
          <p:cNvSpPr>
            <a:spLocks noGrp="1"/>
          </p:cNvSpPr>
          <p:nvPr>
            <p:ph type="body" sz="half" idx="2"/>
          </p:nvPr>
        </p:nvSpPr>
        <p:spPr>
          <a:xfrm>
            <a:off x="839788" y="2057400"/>
            <a:ext cx="3932237" cy="3811588"/>
          </a:xfrm>
          <a:prstGeom prst="rect">
            <a:avLst/>
          </a:prstGeom>
        </p:spPr>
        <p:txBody>
          <a:bodyPr tIns="18288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DBE1C236-25C4-FC42-B6B9-6EB6BC4E7C27}"/>
              </a:ext>
            </a:extLst>
          </p:cNvPr>
          <p:cNvSpPr>
            <a:spLocks noGrp="1"/>
          </p:cNvSpPr>
          <p:nvPr>
            <p:ph type="ftr" sz="quarter" idx="11"/>
          </p:nvPr>
        </p:nvSpPr>
        <p:spPr>
          <a:xfrm>
            <a:off x="838200" y="6356350"/>
            <a:ext cx="7315199" cy="365125"/>
          </a:xfrm>
        </p:spPr>
        <p:txBody>
          <a:bodyPr/>
          <a:lstStyle/>
          <a:p>
            <a:endParaRPr lang="en-US" dirty="0"/>
          </a:p>
        </p:txBody>
      </p:sp>
      <p:sp>
        <p:nvSpPr>
          <p:cNvPr id="7" name="Slide Number Placeholder 6">
            <a:extLst>
              <a:ext uri="{FF2B5EF4-FFF2-40B4-BE49-F238E27FC236}">
                <a16:creationId xmlns:a16="http://schemas.microsoft.com/office/drawing/2014/main" id="{F305AC7E-6226-974F-A6F5-0FBA202BFEAA}"/>
              </a:ext>
            </a:extLst>
          </p:cNvPr>
          <p:cNvSpPr>
            <a:spLocks noGrp="1"/>
          </p:cNvSpPr>
          <p:nvPr>
            <p:ph type="sldNum" sz="quarter" idx="12"/>
          </p:nvPr>
        </p:nvSpPr>
        <p:spPr/>
        <p:txBody>
          <a:bodyPr/>
          <a:lstStyle/>
          <a:p>
            <a:fld id="{B5405C48-853C-B84D-B21B-D6D599F83FFD}" type="slidenum">
              <a:rPr lang="en-US" smtClean="0"/>
              <a:t>‹#›</a:t>
            </a:fld>
            <a:endParaRPr lang="en-US"/>
          </a:p>
        </p:txBody>
      </p:sp>
    </p:spTree>
    <p:extLst>
      <p:ext uri="{BB962C8B-B14F-4D97-AF65-F5344CB8AC3E}">
        <p14:creationId xmlns:p14="http://schemas.microsoft.com/office/powerpoint/2010/main" val="2178905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DDCA-730D-6540-8B76-9078D599BA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37BBA82-17C9-3B40-93A6-966269908C84}"/>
              </a:ext>
            </a:extLst>
          </p:cNvPr>
          <p:cNvSpPr>
            <a:spLocks noGrp="1"/>
          </p:cNvSpPr>
          <p:nvPr>
            <p:ph type="pic" idx="1"/>
          </p:nvPr>
        </p:nvSpPr>
        <p:spPr>
          <a:xfrm>
            <a:off x="5183188" y="457201"/>
            <a:ext cx="6172200" cy="54038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3D581BC-7A31-8944-A81F-CF4EEECB3CEA}"/>
              </a:ext>
            </a:extLst>
          </p:cNvPr>
          <p:cNvSpPr>
            <a:spLocks noGrp="1"/>
          </p:cNvSpPr>
          <p:nvPr>
            <p:ph type="body" sz="half" idx="2"/>
          </p:nvPr>
        </p:nvSpPr>
        <p:spPr>
          <a:xfrm>
            <a:off x="839788" y="2057400"/>
            <a:ext cx="3932237" cy="3811588"/>
          </a:xfrm>
          <a:prstGeom prst="rect">
            <a:avLst/>
          </a:prstGeom>
        </p:spPr>
        <p:txBody>
          <a:bodyPr lIns="274320" tIns="18288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F5F9E23C-7D52-474F-AAE9-0437A7E1B8CF}"/>
              </a:ext>
            </a:extLst>
          </p:cNvPr>
          <p:cNvSpPr>
            <a:spLocks noGrp="1"/>
          </p:cNvSpPr>
          <p:nvPr>
            <p:ph type="ftr" sz="quarter" idx="11"/>
          </p:nvPr>
        </p:nvSpPr>
        <p:spPr>
          <a:xfrm>
            <a:off x="838200" y="6356350"/>
            <a:ext cx="7315199" cy="365125"/>
          </a:xfrm>
        </p:spPr>
        <p:txBody>
          <a:bodyPr/>
          <a:lstStyle/>
          <a:p>
            <a:endParaRPr lang="en-US" dirty="0"/>
          </a:p>
        </p:txBody>
      </p:sp>
      <p:sp>
        <p:nvSpPr>
          <p:cNvPr id="7" name="Slide Number Placeholder 6">
            <a:extLst>
              <a:ext uri="{FF2B5EF4-FFF2-40B4-BE49-F238E27FC236}">
                <a16:creationId xmlns:a16="http://schemas.microsoft.com/office/drawing/2014/main" id="{D6B70740-1377-3C47-AB4F-B365408800AA}"/>
              </a:ext>
            </a:extLst>
          </p:cNvPr>
          <p:cNvSpPr>
            <a:spLocks noGrp="1"/>
          </p:cNvSpPr>
          <p:nvPr>
            <p:ph type="sldNum" sz="quarter" idx="12"/>
          </p:nvPr>
        </p:nvSpPr>
        <p:spPr/>
        <p:txBody>
          <a:bodyPr/>
          <a:lstStyle/>
          <a:p>
            <a:fld id="{B5405C48-853C-B84D-B21B-D6D599F83FFD}" type="slidenum">
              <a:rPr lang="en-US" smtClean="0"/>
              <a:t>‹#›</a:t>
            </a:fld>
            <a:endParaRPr lang="en-US"/>
          </a:p>
        </p:txBody>
      </p:sp>
    </p:spTree>
    <p:extLst>
      <p:ext uri="{BB962C8B-B14F-4D97-AF65-F5344CB8AC3E}">
        <p14:creationId xmlns:p14="http://schemas.microsoft.com/office/powerpoint/2010/main" val="2469741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833A406-CEFA-1C41-8B59-B682CF6B2377}"/>
              </a:ext>
            </a:extLst>
          </p:cNvPr>
          <p:cNvSpPr>
            <a:spLocks noGrp="1"/>
          </p:cNvSpPr>
          <p:nvPr>
            <p:ph type="body" idx="1"/>
          </p:nvPr>
        </p:nvSpPr>
        <p:spPr>
          <a:xfrm>
            <a:off x="838200" y="1825625"/>
            <a:ext cx="10515600" cy="4351338"/>
          </a:xfrm>
          <a:prstGeom prst="rect">
            <a:avLst/>
          </a:prstGeom>
        </p:spPr>
        <p:txBody>
          <a:bodyPr vert="horz" lIns="274320" tIns="45720" rIns="27432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91ACF950-35FF-0245-B88E-23508C0C2561}"/>
              </a:ext>
            </a:extLst>
          </p:cNvPr>
          <p:cNvSpPr>
            <a:spLocks noGrp="1"/>
          </p:cNvSpPr>
          <p:nvPr>
            <p:ph type="ftr" sz="quarter" idx="3"/>
          </p:nvPr>
        </p:nvSpPr>
        <p:spPr>
          <a:xfrm>
            <a:off x="838200" y="6356350"/>
            <a:ext cx="73152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01E5557-0395-0640-86DD-0747932B91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5405C48-853C-B84D-B21B-D6D599F83FFD}" type="slidenum">
              <a:rPr lang="en-US" smtClean="0"/>
              <a:pPr/>
              <a:t>‹#›</a:t>
            </a:fld>
            <a:endParaRPr lang="en-US" dirty="0"/>
          </a:p>
        </p:txBody>
      </p:sp>
      <p:sp>
        <p:nvSpPr>
          <p:cNvPr id="7" name="Rectangle 6">
            <a:extLst>
              <a:ext uri="{FF2B5EF4-FFF2-40B4-BE49-F238E27FC236}">
                <a16:creationId xmlns:a16="http://schemas.microsoft.com/office/drawing/2014/main" id="{1E83B7F7-3A23-6A49-86DD-D804E33D6E21}"/>
              </a:ext>
            </a:extLst>
          </p:cNvPr>
          <p:cNvSpPr/>
          <p:nvPr userDrawn="1"/>
        </p:nvSpPr>
        <p:spPr>
          <a:xfrm>
            <a:off x="0" y="0"/>
            <a:ext cx="12192000" cy="1094899"/>
          </a:xfrm>
          <a:prstGeom prst="rect">
            <a:avLst/>
          </a:prstGeom>
          <a:solidFill>
            <a:srgbClr val="31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0D21BD87-DE30-7441-B072-214E312C84D7}"/>
              </a:ext>
            </a:extLst>
          </p:cNvPr>
          <p:cNvSpPr>
            <a:spLocks noGrp="1"/>
          </p:cNvSpPr>
          <p:nvPr>
            <p:ph type="title"/>
          </p:nvPr>
        </p:nvSpPr>
        <p:spPr>
          <a:xfrm>
            <a:off x="838200" y="365125"/>
            <a:ext cx="11353800" cy="1325563"/>
          </a:xfrm>
          <a:prstGeom prst="rect">
            <a:avLst/>
          </a:prstGeom>
          <a:solidFill>
            <a:schemeClr val="bg1"/>
          </a:solidFill>
        </p:spPr>
        <p:txBody>
          <a:bodyPr vert="horz" lIns="274320" tIns="182880" rIns="91440" bIns="45720" rtlCol="0" anchor="t" anchorCtr="0">
            <a:noAutofit/>
          </a:bodyPr>
          <a:lstStyle/>
          <a:p>
            <a:r>
              <a:rPr lang="en-US" sz="4400"/>
              <a:t>Click to edit Master title style</a:t>
            </a:r>
            <a:endParaRPr lang="en-US" sz="4400" b="1" dirty="0">
              <a:solidFill>
                <a:srgbClr val="005C8E"/>
              </a:solidFill>
              <a:latin typeface="Century Gothic" panose="020B0502020202020204" pitchFamily="34" charset="0"/>
            </a:endParaRPr>
          </a:p>
        </p:txBody>
      </p:sp>
    </p:spTree>
    <p:extLst>
      <p:ext uri="{BB962C8B-B14F-4D97-AF65-F5344CB8AC3E}">
        <p14:creationId xmlns:p14="http://schemas.microsoft.com/office/powerpoint/2010/main" val="1765318034"/>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xStyles>
    <p:titleStyle>
      <a:lvl1pPr algn="l" defTabSz="914400" rtl="0" eaLnBrk="1" latinLnBrk="0" hangingPunct="1">
        <a:lnSpc>
          <a:spcPct val="90000"/>
        </a:lnSpc>
        <a:spcBef>
          <a:spcPct val="0"/>
        </a:spcBef>
        <a:buNone/>
        <a:defRPr sz="3600" b="0" i="0" u="none" kern="1200" spc="-40" baseline="0">
          <a:solidFill>
            <a:schemeClr val="accent1"/>
          </a:solidFill>
          <a:latin typeface="+mj-lt"/>
          <a:ea typeface="+mj-ea"/>
          <a:cs typeface="+mj-cs"/>
        </a:defRPr>
      </a:lvl1pPr>
    </p:titleStyle>
    <p:bodyStyle>
      <a:lvl1pPr marL="457200" indent="-228600" algn="l" defTabSz="914400" rtl="0" eaLnBrk="1" latinLnBrk="0" hangingPunct="1">
        <a:lnSpc>
          <a:spcPct val="90000"/>
        </a:lnSpc>
        <a:spcBef>
          <a:spcPts val="1000"/>
        </a:spcBef>
        <a:buClr>
          <a:schemeClr val="accent1"/>
        </a:buClr>
        <a:buSzPct val="100000"/>
        <a:buFont typeface="Arial" panose="020B0604020202020204" pitchFamily="34" charset="0"/>
        <a:buChar char="•"/>
        <a:defRPr sz="2800" kern="1200">
          <a:solidFill>
            <a:schemeClr val="tx1"/>
          </a:solidFill>
          <a:latin typeface="+mn-lt"/>
          <a:ea typeface="+mn-ea"/>
          <a:cs typeface="+mn-cs"/>
        </a:defRPr>
      </a:lvl1pPr>
      <a:lvl2pPr marL="800100" indent="-228600" algn="l" defTabSz="914400" rtl="0" eaLnBrk="1" latinLnBrk="0" hangingPunct="1">
        <a:lnSpc>
          <a:spcPct val="90000"/>
        </a:lnSpc>
        <a:spcBef>
          <a:spcPts val="500"/>
        </a:spcBef>
        <a:buClr>
          <a:srgbClr val="F99D31"/>
        </a:buClr>
        <a:buSzPct val="100000"/>
        <a:buFont typeface="Wingdings" panose="05000000000000000000" pitchFamily="2" charset="2"/>
        <a:buChar char="§"/>
        <a:defRPr sz="2400" kern="1200">
          <a:solidFill>
            <a:schemeClr val="tx1"/>
          </a:solidFill>
          <a:latin typeface="+mn-lt"/>
          <a:ea typeface="+mn-ea"/>
          <a:cs typeface="+mn-cs"/>
        </a:defRPr>
      </a:lvl2pPr>
      <a:lvl3pPr marL="1257300" indent="-228600" algn="l" defTabSz="914400" rtl="0" eaLnBrk="1" latinLnBrk="0" hangingPunct="1">
        <a:lnSpc>
          <a:spcPct val="90000"/>
        </a:lnSpc>
        <a:spcBef>
          <a:spcPts val="500"/>
        </a:spcBef>
        <a:buClr>
          <a:schemeClr val="accent1"/>
        </a:buClr>
        <a:buSzPct val="100000"/>
        <a:buFont typeface="Wingdings" panose="05000000000000000000" pitchFamily="2" charset="2"/>
        <a:buChar char="§"/>
        <a:defRPr sz="2200" kern="1200">
          <a:solidFill>
            <a:schemeClr val="tx1"/>
          </a:solidFill>
          <a:latin typeface="+mn-lt"/>
          <a:ea typeface="+mn-ea"/>
          <a:cs typeface="+mn-cs"/>
        </a:defRPr>
      </a:lvl3pPr>
      <a:lvl4pPr marL="1657350" indent="-228600" algn="l" defTabSz="914400" rtl="0" eaLnBrk="1" latinLnBrk="0" hangingPunct="1">
        <a:lnSpc>
          <a:spcPct val="90000"/>
        </a:lnSpc>
        <a:spcBef>
          <a:spcPts val="500"/>
        </a:spcBef>
        <a:buClr>
          <a:srgbClr val="F99D31"/>
        </a:buClr>
        <a:buSzPct val="100000"/>
        <a:buFont typeface="Arial" panose="020B0604020202020204" pitchFamily="34" charset="0"/>
        <a:buChar char="•"/>
        <a:defRPr sz="2000" kern="1200">
          <a:solidFill>
            <a:schemeClr val="tx1"/>
          </a:solidFill>
          <a:latin typeface="+mn-lt"/>
          <a:ea typeface="+mn-ea"/>
          <a:cs typeface="+mn-cs"/>
        </a:defRPr>
      </a:lvl4pPr>
      <a:lvl5pPr marL="211455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18F818-A10F-4D02-995A-330B04B31E31}"/>
              </a:ext>
            </a:extLst>
          </p:cNvPr>
          <p:cNvSpPr txBox="1"/>
          <p:nvPr/>
        </p:nvSpPr>
        <p:spPr>
          <a:xfrm>
            <a:off x="217579" y="806613"/>
            <a:ext cx="4494276" cy="492443"/>
          </a:xfrm>
          <a:prstGeom prst="rect">
            <a:avLst/>
          </a:prstGeom>
          <a:noFill/>
        </p:spPr>
        <p:txBody>
          <a:bodyPr wrap="square" rtlCol="0">
            <a:spAutoFit/>
          </a:bodyPr>
          <a:lstStyle/>
          <a:p>
            <a:r>
              <a:rPr lang="en-US" sz="2600" b="1" dirty="0">
                <a:solidFill>
                  <a:srgbClr val="FFC222"/>
                </a:solidFill>
                <a:latin typeface="Century Gothic" panose="020B0502020202020204" pitchFamily="34" charset="0"/>
              </a:rPr>
              <a:t>Webinars for Cities</a:t>
            </a:r>
          </a:p>
        </p:txBody>
      </p:sp>
      <p:sp>
        <p:nvSpPr>
          <p:cNvPr id="3" name="TextBox 2">
            <a:extLst>
              <a:ext uri="{FF2B5EF4-FFF2-40B4-BE49-F238E27FC236}">
                <a16:creationId xmlns:a16="http://schemas.microsoft.com/office/drawing/2014/main" id="{FA5CD47D-60C8-4DB9-95EA-B9D1943659AC}"/>
              </a:ext>
            </a:extLst>
          </p:cNvPr>
          <p:cNvSpPr txBox="1"/>
          <p:nvPr/>
        </p:nvSpPr>
        <p:spPr>
          <a:xfrm>
            <a:off x="4416251" y="2310374"/>
            <a:ext cx="7465925" cy="1200329"/>
          </a:xfrm>
          <a:prstGeom prst="rect">
            <a:avLst/>
          </a:prstGeom>
          <a:noFill/>
        </p:spPr>
        <p:txBody>
          <a:bodyPr wrap="square" rtlCol="0">
            <a:spAutoFit/>
          </a:bodyPr>
          <a:lstStyle/>
          <a:p>
            <a:pPr algn="r"/>
            <a:r>
              <a:rPr lang="en-US" sz="3600" b="1" dirty="0">
                <a:solidFill>
                  <a:srgbClr val="317297"/>
                </a:solidFill>
                <a:latin typeface="Century Gothic" panose="020B0502020202020204" pitchFamily="34" charset="0"/>
              </a:rPr>
              <a:t>Summer Recess Briefing on Priority Bills </a:t>
            </a:r>
          </a:p>
        </p:txBody>
      </p:sp>
      <p:sp>
        <p:nvSpPr>
          <p:cNvPr id="4" name="TextBox 3">
            <a:extLst>
              <a:ext uri="{FF2B5EF4-FFF2-40B4-BE49-F238E27FC236}">
                <a16:creationId xmlns:a16="http://schemas.microsoft.com/office/drawing/2014/main" id="{DF4B034E-9824-437C-A6BB-FC480069D0DC}"/>
              </a:ext>
            </a:extLst>
          </p:cNvPr>
          <p:cNvSpPr txBox="1"/>
          <p:nvPr/>
        </p:nvSpPr>
        <p:spPr>
          <a:xfrm>
            <a:off x="8405720" y="806613"/>
            <a:ext cx="3547872" cy="492443"/>
          </a:xfrm>
          <a:prstGeom prst="rect">
            <a:avLst/>
          </a:prstGeom>
          <a:noFill/>
        </p:spPr>
        <p:txBody>
          <a:bodyPr wrap="square" rtlCol="0">
            <a:spAutoFit/>
          </a:bodyPr>
          <a:lstStyle/>
          <a:p>
            <a:pPr algn="r"/>
            <a:r>
              <a:rPr lang="en-US" sz="2600" b="1" dirty="0">
                <a:solidFill>
                  <a:srgbClr val="FFC222"/>
                </a:solidFill>
                <a:latin typeface="Century Gothic" panose="020B0502020202020204" pitchFamily="34" charset="0"/>
              </a:rPr>
              <a:t>July 22, 2021</a:t>
            </a:r>
          </a:p>
        </p:txBody>
      </p:sp>
      <p:sp>
        <p:nvSpPr>
          <p:cNvPr id="5" name="TextBox 4">
            <a:extLst>
              <a:ext uri="{FF2B5EF4-FFF2-40B4-BE49-F238E27FC236}">
                <a16:creationId xmlns:a16="http://schemas.microsoft.com/office/drawing/2014/main" id="{B05A1F1F-E4D5-4291-8F93-ED3163A6E96D}"/>
              </a:ext>
            </a:extLst>
          </p:cNvPr>
          <p:cNvSpPr txBox="1"/>
          <p:nvPr/>
        </p:nvSpPr>
        <p:spPr>
          <a:xfrm>
            <a:off x="5379429" y="5070035"/>
            <a:ext cx="6574163" cy="769441"/>
          </a:xfrm>
          <a:prstGeom prst="rect">
            <a:avLst/>
          </a:prstGeom>
          <a:noFill/>
        </p:spPr>
        <p:txBody>
          <a:bodyPr wrap="square" rtlCol="0">
            <a:spAutoFit/>
          </a:bodyPr>
          <a:lstStyle/>
          <a:p>
            <a:pPr algn="r"/>
            <a:r>
              <a:rPr lang="en-US" sz="2400" b="1" dirty="0">
                <a:solidFill>
                  <a:schemeClr val="bg1"/>
                </a:solidFill>
                <a:latin typeface="Century Gothic" panose="020B0502020202020204" pitchFamily="34" charset="0"/>
              </a:rPr>
              <a:t>Legislative Affairs Team</a:t>
            </a:r>
          </a:p>
          <a:p>
            <a:pPr algn="r"/>
            <a:endParaRPr lang="en-US" sz="2000" dirty="0"/>
          </a:p>
        </p:txBody>
      </p:sp>
    </p:spTree>
    <p:extLst>
      <p:ext uri="{BB962C8B-B14F-4D97-AF65-F5344CB8AC3E}">
        <p14:creationId xmlns:p14="http://schemas.microsoft.com/office/powerpoint/2010/main" val="1896776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0396D-F2B5-4680-9EEF-EAA8539AFA88}"/>
              </a:ext>
            </a:extLst>
          </p:cNvPr>
          <p:cNvSpPr>
            <a:spLocks noGrp="1"/>
          </p:cNvSpPr>
          <p:nvPr>
            <p:ph type="title"/>
          </p:nvPr>
        </p:nvSpPr>
        <p:spPr/>
        <p:txBody>
          <a:bodyPr/>
          <a:lstStyle/>
          <a:p>
            <a:r>
              <a:rPr lang="en-US" u="sng" dirty="0"/>
              <a:t>Housekeeping Notes</a:t>
            </a:r>
          </a:p>
        </p:txBody>
      </p:sp>
      <p:sp>
        <p:nvSpPr>
          <p:cNvPr id="11" name="Content Placeholder 2">
            <a:extLst>
              <a:ext uri="{FF2B5EF4-FFF2-40B4-BE49-F238E27FC236}">
                <a16:creationId xmlns:a16="http://schemas.microsoft.com/office/drawing/2014/main" id="{0D3E638A-A222-42D4-BF0C-C93D1BF82BFE}"/>
              </a:ext>
            </a:extLst>
          </p:cNvPr>
          <p:cNvSpPr txBox="1">
            <a:spLocks/>
          </p:cNvSpPr>
          <p:nvPr/>
        </p:nvSpPr>
        <p:spPr>
          <a:xfrm>
            <a:off x="838200" y="1825625"/>
            <a:ext cx="10515600" cy="4351338"/>
          </a:xfrm>
          <a:prstGeom prst="rect">
            <a:avLst/>
          </a:prstGeom>
        </p:spPr>
        <p:txBody>
          <a:bodyPr vert="horz" lIns="274320" tIns="45720" rIns="274320" bIns="45720" rtlCol="0">
            <a:noAutofit/>
          </a:bodyPr>
          <a:lstStyle>
            <a:lvl1pPr marL="457200" indent="-228600" algn="l" defTabSz="914400" rtl="0" eaLnBrk="1" latinLnBrk="0" hangingPunct="1">
              <a:lnSpc>
                <a:spcPct val="90000"/>
              </a:lnSpc>
              <a:spcBef>
                <a:spcPts val="1000"/>
              </a:spcBef>
              <a:buClr>
                <a:schemeClr val="accent1"/>
              </a:buClr>
              <a:buSzPct val="100000"/>
              <a:buFont typeface="Arial" panose="020B0604020202020204" pitchFamily="34" charset="0"/>
              <a:buChar char="•"/>
              <a:defRPr sz="2800" kern="1200">
                <a:solidFill>
                  <a:schemeClr val="tx1"/>
                </a:solidFill>
                <a:latin typeface="+mn-lt"/>
                <a:ea typeface="+mn-ea"/>
                <a:cs typeface="+mn-cs"/>
              </a:defRPr>
            </a:lvl1pPr>
            <a:lvl2pPr marL="800100" indent="-228600" algn="l" defTabSz="914400" rtl="0" eaLnBrk="1" latinLnBrk="0" hangingPunct="1">
              <a:lnSpc>
                <a:spcPct val="90000"/>
              </a:lnSpc>
              <a:spcBef>
                <a:spcPts val="500"/>
              </a:spcBef>
              <a:buClr>
                <a:srgbClr val="F99D31"/>
              </a:buClr>
              <a:buSzPct val="100000"/>
              <a:buFont typeface="Wingdings" panose="05000000000000000000" pitchFamily="2" charset="2"/>
              <a:buChar char="§"/>
              <a:defRPr sz="2400" kern="1200">
                <a:solidFill>
                  <a:schemeClr val="tx1"/>
                </a:solidFill>
                <a:latin typeface="+mn-lt"/>
                <a:ea typeface="+mn-ea"/>
                <a:cs typeface="+mn-cs"/>
              </a:defRPr>
            </a:lvl2pPr>
            <a:lvl3pPr marL="1257300" indent="-228600" algn="l" defTabSz="914400" rtl="0" eaLnBrk="1" latinLnBrk="0" hangingPunct="1">
              <a:lnSpc>
                <a:spcPct val="90000"/>
              </a:lnSpc>
              <a:spcBef>
                <a:spcPts val="500"/>
              </a:spcBef>
              <a:buClr>
                <a:schemeClr val="accent1"/>
              </a:buClr>
              <a:buSzPct val="100000"/>
              <a:buFont typeface="Wingdings" panose="05000000000000000000" pitchFamily="2" charset="2"/>
              <a:buChar char="§"/>
              <a:defRPr sz="2200" kern="1200">
                <a:solidFill>
                  <a:schemeClr val="tx1"/>
                </a:solidFill>
                <a:latin typeface="+mn-lt"/>
                <a:ea typeface="+mn-ea"/>
                <a:cs typeface="+mn-cs"/>
              </a:defRPr>
            </a:lvl3pPr>
            <a:lvl4pPr marL="1657350" indent="-228600" algn="l" defTabSz="914400" rtl="0" eaLnBrk="1" latinLnBrk="0" hangingPunct="1">
              <a:lnSpc>
                <a:spcPct val="90000"/>
              </a:lnSpc>
              <a:spcBef>
                <a:spcPts val="500"/>
              </a:spcBef>
              <a:buClr>
                <a:srgbClr val="F99D31"/>
              </a:buClr>
              <a:buSzPct val="100000"/>
              <a:buFont typeface="Arial" panose="020B0604020202020204" pitchFamily="34" charset="0"/>
              <a:buChar char="•"/>
              <a:defRPr sz="2000" kern="1200">
                <a:solidFill>
                  <a:schemeClr val="tx1"/>
                </a:solidFill>
                <a:latin typeface="+mn-lt"/>
                <a:ea typeface="+mn-ea"/>
                <a:cs typeface="+mn-cs"/>
              </a:defRPr>
            </a:lvl4pPr>
            <a:lvl5pPr marL="211455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This session is being recorded. </a:t>
            </a:r>
          </a:p>
          <a:p>
            <a:r>
              <a:rPr lang="en-US" dirty="0"/>
              <a:t>Attendees are muted. </a:t>
            </a:r>
          </a:p>
          <a:p>
            <a:r>
              <a:rPr lang="en-US" dirty="0"/>
              <a:t>Question and Answer is available throughout the webinar.</a:t>
            </a:r>
          </a:p>
          <a:p>
            <a:r>
              <a:rPr lang="en-US" dirty="0"/>
              <a:t>Following the presentation, the recording will be shared with registrants.</a:t>
            </a:r>
          </a:p>
        </p:txBody>
      </p:sp>
    </p:spTree>
    <p:extLst>
      <p:ext uri="{BB962C8B-B14F-4D97-AF65-F5344CB8AC3E}">
        <p14:creationId xmlns:p14="http://schemas.microsoft.com/office/powerpoint/2010/main" val="3019311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0396D-F2B5-4680-9EEF-EAA8539AFA88}"/>
              </a:ext>
            </a:extLst>
          </p:cNvPr>
          <p:cNvSpPr>
            <a:spLocks noGrp="1"/>
          </p:cNvSpPr>
          <p:nvPr>
            <p:ph type="title"/>
          </p:nvPr>
        </p:nvSpPr>
        <p:spPr/>
        <p:txBody>
          <a:bodyPr/>
          <a:lstStyle/>
          <a:p>
            <a:r>
              <a:rPr lang="en-US" u="sng" dirty="0"/>
              <a:t>How to Ask a Question</a:t>
            </a:r>
          </a:p>
        </p:txBody>
      </p:sp>
      <p:sp>
        <p:nvSpPr>
          <p:cNvPr id="3" name="Content Placeholder 2">
            <a:extLst>
              <a:ext uri="{FF2B5EF4-FFF2-40B4-BE49-F238E27FC236}">
                <a16:creationId xmlns:a16="http://schemas.microsoft.com/office/drawing/2014/main" id="{E98BD80D-20B1-4C55-8F8B-615240D84BC4}"/>
              </a:ext>
            </a:extLst>
          </p:cNvPr>
          <p:cNvSpPr txBox="1">
            <a:spLocks/>
          </p:cNvSpPr>
          <p:nvPr/>
        </p:nvSpPr>
        <p:spPr>
          <a:xfrm>
            <a:off x="838200" y="1825625"/>
            <a:ext cx="7306559" cy="4351338"/>
          </a:xfrm>
          <a:prstGeom prst="rect">
            <a:avLst/>
          </a:prstGeom>
        </p:spPr>
        <p:txBody>
          <a:bodyPr vert="horz" lIns="274320" tIns="45720" rIns="274320" bIns="45720" rtlCol="0">
            <a:noAutofit/>
          </a:bodyPr>
          <a:lstStyle>
            <a:lvl1pPr marL="457200" indent="-228600" algn="l" defTabSz="914400" rtl="0" eaLnBrk="1" latinLnBrk="0" hangingPunct="1">
              <a:lnSpc>
                <a:spcPct val="90000"/>
              </a:lnSpc>
              <a:spcBef>
                <a:spcPts val="1000"/>
              </a:spcBef>
              <a:buClr>
                <a:schemeClr val="accent1"/>
              </a:buClr>
              <a:buSzPct val="100000"/>
              <a:buFont typeface="Arial" panose="020B0604020202020204" pitchFamily="34" charset="0"/>
              <a:buChar char="•"/>
              <a:defRPr sz="2800" kern="1200">
                <a:solidFill>
                  <a:schemeClr val="tx1"/>
                </a:solidFill>
                <a:latin typeface="+mn-lt"/>
                <a:ea typeface="+mn-ea"/>
                <a:cs typeface="+mn-cs"/>
              </a:defRPr>
            </a:lvl1pPr>
            <a:lvl2pPr marL="800100" indent="-228600" algn="l" defTabSz="914400" rtl="0" eaLnBrk="1" latinLnBrk="0" hangingPunct="1">
              <a:lnSpc>
                <a:spcPct val="90000"/>
              </a:lnSpc>
              <a:spcBef>
                <a:spcPts val="500"/>
              </a:spcBef>
              <a:buClr>
                <a:srgbClr val="F99D31"/>
              </a:buClr>
              <a:buSzPct val="100000"/>
              <a:buFont typeface="Wingdings" panose="05000000000000000000" pitchFamily="2" charset="2"/>
              <a:buChar char="§"/>
              <a:defRPr sz="2400" kern="1200">
                <a:solidFill>
                  <a:schemeClr val="tx1"/>
                </a:solidFill>
                <a:latin typeface="+mn-lt"/>
                <a:ea typeface="+mn-ea"/>
                <a:cs typeface="+mn-cs"/>
              </a:defRPr>
            </a:lvl2pPr>
            <a:lvl3pPr marL="1257300" indent="-228600" algn="l" defTabSz="914400" rtl="0" eaLnBrk="1" latinLnBrk="0" hangingPunct="1">
              <a:lnSpc>
                <a:spcPct val="90000"/>
              </a:lnSpc>
              <a:spcBef>
                <a:spcPts val="500"/>
              </a:spcBef>
              <a:buClr>
                <a:schemeClr val="accent1"/>
              </a:buClr>
              <a:buSzPct val="100000"/>
              <a:buFont typeface="Wingdings" panose="05000000000000000000" pitchFamily="2" charset="2"/>
              <a:buChar char="§"/>
              <a:defRPr sz="2200" kern="1200">
                <a:solidFill>
                  <a:schemeClr val="tx1"/>
                </a:solidFill>
                <a:latin typeface="+mn-lt"/>
                <a:ea typeface="+mn-ea"/>
                <a:cs typeface="+mn-cs"/>
              </a:defRPr>
            </a:lvl3pPr>
            <a:lvl4pPr marL="1657350" indent="-228600" algn="l" defTabSz="914400" rtl="0" eaLnBrk="1" latinLnBrk="0" hangingPunct="1">
              <a:lnSpc>
                <a:spcPct val="90000"/>
              </a:lnSpc>
              <a:spcBef>
                <a:spcPts val="500"/>
              </a:spcBef>
              <a:buClr>
                <a:srgbClr val="F99D31"/>
              </a:buClr>
              <a:buSzPct val="100000"/>
              <a:buFont typeface="Arial" panose="020B0604020202020204" pitchFamily="34" charset="0"/>
              <a:buChar char="•"/>
              <a:defRPr sz="2000" kern="1200">
                <a:solidFill>
                  <a:schemeClr val="tx1"/>
                </a:solidFill>
                <a:latin typeface="+mn-lt"/>
                <a:ea typeface="+mn-ea"/>
                <a:cs typeface="+mn-cs"/>
              </a:defRPr>
            </a:lvl4pPr>
            <a:lvl5pPr marL="211455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To write in a question, select the Q&amp;A button on your  tool bar.  </a:t>
            </a:r>
          </a:p>
          <a:p>
            <a:pPr marL="228600" indent="0">
              <a:buNone/>
            </a:pPr>
            <a:endParaRPr lang="en-US" dirty="0"/>
          </a:p>
          <a:p>
            <a:r>
              <a:rPr lang="en-US" dirty="0"/>
              <a:t>You can “upvote” other attendees’ questions. This brings the most popular questions to the top of the Q&amp;A screen.</a:t>
            </a:r>
          </a:p>
          <a:p>
            <a:endParaRPr lang="en-US" dirty="0"/>
          </a:p>
          <a:p>
            <a:endParaRPr lang="en-US" dirty="0"/>
          </a:p>
          <a:p>
            <a:endParaRPr lang="en-US" dirty="0"/>
          </a:p>
        </p:txBody>
      </p:sp>
      <p:pic>
        <p:nvPicPr>
          <p:cNvPr id="4" name="Picture 8">
            <a:extLst>
              <a:ext uri="{FF2B5EF4-FFF2-40B4-BE49-F238E27FC236}">
                <a16:creationId xmlns:a16="http://schemas.microsoft.com/office/drawing/2014/main" id="{48FA6DFE-EC11-44B2-9441-9AFB64497D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23824" y="1919893"/>
            <a:ext cx="952500" cy="952500"/>
          </a:xfrm>
          <a:prstGeom prst="rect">
            <a:avLst/>
          </a:prstGeom>
          <a:noFill/>
          <a:ln w="76200">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 name="Picture 12" descr="Article - How do I start a Zoom meeting?">
            <a:extLst>
              <a:ext uri="{FF2B5EF4-FFF2-40B4-BE49-F238E27FC236}">
                <a16:creationId xmlns:a16="http://schemas.microsoft.com/office/drawing/2014/main" id="{B9F29C6A-A6C4-43F3-949D-FA8924EB7F6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9365"/>
          <a:stretch/>
        </p:blipFill>
        <p:spPr bwMode="auto">
          <a:xfrm>
            <a:off x="8467911" y="3395668"/>
            <a:ext cx="3264326" cy="2314956"/>
          </a:xfrm>
          <a:prstGeom prst="rect">
            <a:avLst/>
          </a:prstGeom>
          <a:noFill/>
          <a:ln w="76200">
            <a:noFill/>
          </a:ln>
          <a:effectLst>
            <a:outerShdw blurRad="50800" dist="38100" dir="2700000" algn="tl" rotWithShape="0">
              <a:prstClr val="black">
                <a:alpha val="41000"/>
              </a:prstClr>
            </a:outerShdw>
          </a:effectLst>
          <a:extLst>
            <a:ext uri="{909E8E84-426E-40DD-AFC4-6F175D3DCCD1}">
              <a14:hiddenFill xmlns:a14="http://schemas.microsoft.com/office/drawing/2010/main">
                <a:solidFill>
                  <a:srgbClr val="FFFFFF"/>
                </a:solidFill>
              </a14:hiddenFill>
            </a:ext>
          </a:extLst>
        </p:spPr>
      </p:pic>
      <p:sp>
        <p:nvSpPr>
          <p:cNvPr id="8" name="Flowchart: Connector 7">
            <a:extLst>
              <a:ext uri="{FF2B5EF4-FFF2-40B4-BE49-F238E27FC236}">
                <a16:creationId xmlns:a16="http://schemas.microsoft.com/office/drawing/2014/main" id="{75EED4C2-383D-480B-BA55-3238B1012A15}"/>
              </a:ext>
            </a:extLst>
          </p:cNvPr>
          <p:cNvSpPr/>
          <p:nvPr/>
        </p:nvSpPr>
        <p:spPr>
          <a:xfrm>
            <a:off x="8502975" y="4496584"/>
            <a:ext cx="433633" cy="443060"/>
          </a:xfrm>
          <a:prstGeom prst="flowChartConnector">
            <a:avLst/>
          </a:prstGeom>
          <a:noFill/>
          <a:ln w="28575">
            <a:solidFill>
              <a:schemeClr val="accent2"/>
            </a:solidFill>
          </a:ln>
          <a:effectLst>
            <a:outerShdw blurRad="50800" dist="50800" dir="5400000" algn="ctr" rotWithShape="0">
              <a:schemeClr val="bg1">
                <a:alpha val="9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Connector 9">
            <a:extLst>
              <a:ext uri="{FF2B5EF4-FFF2-40B4-BE49-F238E27FC236}">
                <a16:creationId xmlns:a16="http://schemas.microsoft.com/office/drawing/2014/main" id="{77C0FDA3-8888-4039-A6B7-E61977D81758}"/>
              </a:ext>
            </a:extLst>
          </p:cNvPr>
          <p:cNvSpPr/>
          <p:nvPr/>
        </p:nvSpPr>
        <p:spPr>
          <a:xfrm>
            <a:off x="8502975" y="5175313"/>
            <a:ext cx="433633" cy="452709"/>
          </a:xfrm>
          <a:prstGeom prst="flowChartConnector">
            <a:avLst/>
          </a:prstGeom>
          <a:noFill/>
          <a:ln w="28575">
            <a:solidFill>
              <a:schemeClr val="accent2"/>
            </a:solidFill>
          </a:ln>
          <a:effectLst>
            <a:outerShdw blurRad="50800" dist="50800" dir="5400000" algn="ctr" rotWithShape="0">
              <a:schemeClr val="bg1">
                <a:alpha val="9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2344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0396D-F2B5-4680-9EEF-EAA8539AFA88}"/>
              </a:ext>
            </a:extLst>
          </p:cNvPr>
          <p:cNvSpPr>
            <a:spLocks noGrp="1"/>
          </p:cNvSpPr>
          <p:nvPr>
            <p:ph type="title"/>
          </p:nvPr>
        </p:nvSpPr>
        <p:spPr/>
        <p:txBody>
          <a:bodyPr/>
          <a:lstStyle/>
          <a:p>
            <a:r>
              <a:rPr lang="en-US" u="sng" dirty="0"/>
              <a:t>Moderator</a:t>
            </a:r>
          </a:p>
        </p:txBody>
      </p:sp>
      <p:sp>
        <p:nvSpPr>
          <p:cNvPr id="3" name="Content Placeholder 2">
            <a:extLst>
              <a:ext uri="{FF2B5EF4-FFF2-40B4-BE49-F238E27FC236}">
                <a16:creationId xmlns:a16="http://schemas.microsoft.com/office/drawing/2014/main" id="{E98BD80D-20B1-4C55-8F8B-615240D84BC4}"/>
              </a:ext>
            </a:extLst>
          </p:cNvPr>
          <p:cNvSpPr txBox="1">
            <a:spLocks/>
          </p:cNvSpPr>
          <p:nvPr/>
        </p:nvSpPr>
        <p:spPr>
          <a:xfrm>
            <a:off x="838200" y="1825625"/>
            <a:ext cx="7306559" cy="4351338"/>
          </a:xfrm>
          <a:prstGeom prst="rect">
            <a:avLst/>
          </a:prstGeom>
        </p:spPr>
        <p:txBody>
          <a:bodyPr vert="horz" lIns="274320" tIns="45720" rIns="274320" bIns="45720" rtlCol="0">
            <a:noAutofit/>
          </a:bodyPr>
          <a:lstStyle>
            <a:lvl1pPr marL="457200" indent="-228600" algn="l" defTabSz="914400" rtl="0" eaLnBrk="1" latinLnBrk="0" hangingPunct="1">
              <a:lnSpc>
                <a:spcPct val="90000"/>
              </a:lnSpc>
              <a:spcBef>
                <a:spcPts val="1000"/>
              </a:spcBef>
              <a:buClr>
                <a:schemeClr val="accent1"/>
              </a:buClr>
              <a:buSzPct val="100000"/>
              <a:buFont typeface="Arial" panose="020B0604020202020204" pitchFamily="34" charset="0"/>
              <a:buChar char="•"/>
              <a:defRPr sz="2800" kern="1200">
                <a:solidFill>
                  <a:schemeClr val="tx1"/>
                </a:solidFill>
                <a:latin typeface="+mn-lt"/>
                <a:ea typeface="+mn-ea"/>
                <a:cs typeface="+mn-cs"/>
              </a:defRPr>
            </a:lvl1pPr>
            <a:lvl2pPr marL="800100" indent="-228600" algn="l" defTabSz="914400" rtl="0" eaLnBrk="1" latinLnBrk="0" hangingPunct="1">
              <a:lnSpc>
                <a:spcPct val="90000"/>
              </a:lnSpc>
              <a:spcBef>
                <a:spcPts val="500"/>
              </a:spcBef>
              <a:buClr>
                <a:srgbClr val="F99D31"/>
              </a:buClr>
              <a:buSzPct val="100000"/>
              <a:buFont typeface="Wingdings" panose="05000000000000000000" pitchFamily="2" charset="2"/>
              <a:buChar char="§"/>
              <a:defRPr sz="2400" kern="1200">
                <a:solidFill>
                  <a:schemeClr val="tx1"/>
                </a:solidFill>
                <a:latin typeface="+mn-lt"/>
                <a:ea typeface="+mn-ea"/>
                <a:cs typeface="+mn-cs"/>
              </a:defRPr>
            </a:lvl2pPr>
            <a:lvl3pPr marL="1257300" indent="-228600" algn="l" defTabSz="914400" rtl="0" eaLnBrk="1" latinLnBrk="0" hangingPunct="1">
              <a:lnSpc>
                <a:spcPct val="90000"/>
              </a:lnSpc>
              <a:spcBef>
                <a:spcPts val="500"/>
              </a:spcBef>
              <a:buClr>
                <a:schemeClr val="accent1"/>
              </a:buClr>
              <a:buSzPct val="100000"/>
              <a:buFont typeface="Wingdings" panose="05000000000000000000" pitchFamily="2" charset="2"/>
              <a:buChar char="§"/>
              <a:defRPr sz="2200" kern="1200">
                <a:solidFill>
                  <a:schemeClr val="tx1"/>
                </a:solidFill>
                <a:latin typeface="+mn-lt"/>
                <a:ea typeface="+mn-ea"/>
                <a:cs typeface="+mn-cs"/>
              </a:defRPr>
            </a:lvl3pPr>
            <a:lvl4pPr marL="1657350" indent="-228600" algn="l" defTabSz="914400" rtl="0" eaLnBrk="1" latinLnBrk="0" hangingPunct="1">
              <a:lnSpc>
                <a:spcPct val="90000"/>
              </a:lnSpc>
              <a:spcBef>
                <a:spcPts val="500"/>
              </a:spcBef>
              <a:buClr>
                <a:srgbClr val="F99D31"/>
              </a:buClr>
              <a:buSzPct val="100000"/>
              <a:buFont typeface="Arial" panose="020B0604020202020204" pitchFamily="34" charset="0"/>
              <a:buChar char="•"/>
              <a:defRPr sz="2000" kern="1200">
                <a:solidFill>
                  <a:schemeClr val="tx1"/>
                </a:solidFill>
                <a:latin typeface="+mn-lt"/>
                <a:ea typeface="+mn-ea"/>
                <a:cs typeface="+mn-cs"/>
              </a:defRPr>
            </a:lvl4pPr>
            <a:lvl5pPr marL="211455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Melanie Perron</a:t>
            </a:r>
          </a:p>
          <a:p>
            <a:pPr lvl="1"/>
            <a:r>
              <a:rPr lang="en-US" dirty="0"/>
              <a:t>Deputy Executive Director, Advocacy and Public Affairs </a:t>
            </a:r>
          </a:p>
          <a:p>
            <a:pPr lvl="1"/>
            <a:r>
              <a:rPr lang="en-US" dirty="0"/>
              <a:t>mperron@calcities.org</a:t>
            </a:r>
          </a:p>
          <a:p>
            <a:endParaRPr lang="en-US" dirty="0"/>
          </a:p>
          <a:p>
            <a:endParaRPr lang="en-US" dirty="0"/>
          </a:p>
          <a:p>
            <a:endParaRPr lang="en-US" dirty="0"/>
          </a:p>
        </p:txBody>
      </p:sp>
      <p:pic>
        <p:nvPicPr>
          <p:cNvPr id="11" name="Picture 10">
            <a:extLst>
              <a:ext uri="{FF2B5EF4-FFF2-40B4-BE49-F238E27FC236}">
                <a16:creationId xmlns:a16="http://schemas.microsoft.com/office/drawing/2014/main" id="{816F98EE-871C-4ECB-800F-9C4ACD8E6B5A}"/>
              </a:ext>
            </a:extLst>
          </p:cNvPr>
          <p:cNvPicPr>
            <a:picLocks noChangeAspect="1"/>
          </p:cNvPicPr>
          <p:nvPr/>
        </p:nvPicPr>
        <p:blipFill rotWithShape="1">
          <a:blip r:embed="rId2"/>
          <a:srcRect/>
          <a:stretch/>
        </p:blipFill>
        <p:spPr>
          <a:xfrm>
            <a:off x="8195210" y="1453687"/>
            <a:ext cx="3007886" cy="322457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7936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0396D-F2B5-4680-9EEF-EAA8539AFA88}"/>
              </a:ext>
            </a:extLst>
          </p:cNvPr>
          <p:cNvSpPr>
            <a:spLocks noGrp="1"/>
          </p:cNvSpPr>
          <p:nvPr>
            <p:ph type="title"/>
          </p:nvPr>
        </p:nvSpPr>
        <p:spPr/>
        <p:txBody>
          <a:bodyPr/>
          <a:lstStyle/>
          <a:p>
            <a:r>
              <a:rPr lang="en-US" u="sng" dirty="0"/>
              <a:t>Presenters</a:t>
            </a:r>
          </a:p>
        </p:txBody>
      </p:sp>
      <p:sp>
        <p:nvSpPr>
          <p:cNvPr id="3" name="Content Placeholder 2">
            <a:extLst>
              <a:ext uri="{FF2B5EF4-FFF2-40B4-BE49-F238E27FC236}">
                <a16:creationId xmlns:a16="http://schemas.microsoft.com/office/drawing/2014/main" id="{E98BD80D-20B1-4C55-8F8B-615240D84BC4}"/>
              </a:ext>
            </a:extLst>
          </p:cNvPr>
          <p:cNvSpPr txBox="1">
            <a:spLocks/>
          </p:cNvSpPr>
          <p:nvPr/>
        </p:nvSpPr>
        <p:spPr>
          <a:xfrm>
            <a:off x="838200" y="1825625"/>
            <a:ext cx="7306559" cy="4351338"/>
          </a:xfrm>
          <a:prstGeom prst="rect">
            <a:avLst/>
          </a:prstGeom>
        </p:spPr>
        <p:txBody>
          <a:bodyPr vert="horz" lIns="274320" tIns="45720" rIns="274320" bIns="45720" rtlCol="0">
            <a:noAutofit/>
          </a:bodyPr>
          <a:lstStyle>
            <a:lvl1pPr marL="457200" indent="-228600" algn="l" defTabSz="914400" rtl="0" eaLnBrk="1" latinLnBrk="0" hangingPunct="1">
              <a:lnSpc>
                <a:spcPct val="90000"/>
              </a:lnSpc>
              <a:spcBef>
                <a:spcPts val="1000"/>
              </a:spcBef>
              <a:buClr>
                <a:schemeClr val="accent1"/>
              </a:buClr>
              <a:buSzPct val="100000"/>
              <a:buFont typeface="Arial" panose="020B0604020202020204" pitchFamily="34" charset="0"/>
              <a:buChar char="•"/>
              <a:defRPr sz="2800" kern="1200">
                <a:solidFill>
                  <a:schemeClr val="tx1"/>
                </a:solidFill>
                <a:latin typeface="+mn-lt"/>
                <a:ea typeface="+mn-ea"/>
                <a:cs typeface="+mn-cs"/>
              </a:defRPr>
            </a:lvl1pPr>
            <a:lvl2pPr marL="800100" indent="-228600" algn="l" defTabSz="914400" rtl="0" eaLnBrk="1" latinLnBrk="0" hangingPunct="1">
              <a:lnSpc>
                <a:spcPct val="90000"/>
              </a:lnSpc>
              <a:spcBef>
                <a:spcPts val="500"/>
              </a:spcBef>
              <a:buClr>
                <a:srgbClr val="F99D31"/>
              </a:buClr>
              <a:buSzPct val="100000"/>
              <a:buFont typeface="Wingdings" panose="05000000000000000000" pitchFamily="2" charset="2"/>
              <a:buChar char="§"/>
              <a:defRPr sz="2400" kern="1200">
                <a:solidFill>
                  <a:schemeClr val="tx1"/>
                </a:solidFill>
                <a:latin typeface="+mn-lt"/>
                <a:ea typeface="+mn-ea"/>
                <a:cs typeface="+mn-cs"/>
              </a:defRPr>
            </a:lvl2pPr>
            <a:lvl3pPr marL="1257300" indent="-228600" algn="l" defTabSz="914400" rtl="0" eaLnBrk="1" latinLnBrk="0" hangingPunct="1">
              <a:lnSpc>
                <a:spcPct val="90000"/>
              </a:lnSpc>
              <a:spcBef>
                <a:spcPts val="500"/>
              </a:spcBef>
              <a:buClr>
                <a:schemeClr val="accent1"/>
              </a:buClr>
              <a:buSzPct val="100000"/>
              <a:buFont typeface="Wingdings" panose="05000000000000000000" pitchFamily="2" charset="2"/>
              <a:buChar char="§"/>
              <a:defRPr sz="2200" kern="1200">
                <a:solidFill>
                  <a:schemeClr val="tx1"/>
                </a:solidFill>
                <a:latin typeface="+mn-lt"/>
                <a:ea typeface="+mn-ea"/>
                <a:cs typeface="+mn-cs"/>
              </a:defRPr>
            </a:lvl3pPr>
            <a:lvl4pPr marL="1657350" indent="-228600" algn="l" defTabSz="914400" rtl="0" eaLnBrk="1" latinLnBrk="0" hangingPunct="1">
              <a:lnSpc>
                <a:spcPct val="90000"/>
              </a:lnSpc>
              <a:spcBef>
                <a:spcPts val="500"/>
              </a:spcBef>
              <a:buClr>
                <a:srgbClr val="F99D31"/>
              </a:buClr>
              <a:buSzPct val="100000"/>
              <a:buFont typeface="Arial" panose="020B0604020202020204" pitchFamily="34" charset="0"/>
              <a:buChar char="•"/>
              <a:defRPr sz="2000" kern="1200">
                <a:solidFill>
                  <a:schemeClr val="tx1"/>
                </a:solidFill>
                <a:latin typeface="+mn-lt"/>
                <a:ea typeface="+mn-ea"/>
                <a:cs typeface="+mn-cs"/>
              </a:defRPr>
            </a:lvl4pPr>
            <a:lvl5pPr marL="211455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Derek Dolfie</a:t>
            </a:r>
          </a:p>
          <a:p>
            <a:pPr lvl="1"/>
            <a:r>
              <a:rPr lang="en-US" dirty="0"/>
              <a:t>Legislative Representative, Environmental Quality and Community Services</a:t>
            </a:r>
          </a:p>
          <a:p>
            <a:pPr lvl="1"/>
            <a:r>
              <a:rPr lang="en-US" dirty="0"/>
              <a:t>ddolfie@calcities.org</a:t>
            </a:r>
          </a:p>
          <a:p>
            <a:pPr marL="571500" lvl="1" indent="0">
              <a:buNone/>
            </a:pPr>
            <a:endParaRPr lang="en-US" dirty="0"/>
          </a:p>
          <a:p>
            <a:r>
              <a:rPr lang="en-US" dirty="0"/>
              <a:t>Johnnie Pina</a:t>
            </a:r>
          </a:p>
          <a:p>
            <a:pPr lvl="1"/>
            <a:r>
              <a:rPr lang="en-US" dirty="0"/>
              <a:t>Policy Analyst</a:t>
            </a:r>
          </a:p>
          <a:p>
            <a:pPr lvl="1"/>
            <a:r>
              <a:rPr lang="en-US" dirty="0"/>
              <a:t>jpina@calcities.org</a:t>
            </a:r>
          </a:p>
          <a:p>
            <a:pPr marL="228600" indent="0">
              <a:buNone/>
            </a:pPr>
            <a:endParaRPr lang="en-US" dirty="0"/>
          </a:p>
          <a:p>
            <a:endParaRPr lang="en-US" dirty="0"/>
          </a:p>
          <a:p>
            <a:endParaRPr lang="en-US" dirty="0"/>
          </a:p>
          <a:p>
            <a:endParaRPr lang="en-US" dirty="0"/>
          </a:p>
        </p:txBody>
      </p:sp>
      <p:pic>
        <p:nvPicPr>
          <p:cNvPr id="7" name="Picture 6">
            <a:extLst>
              <a:ext uri="{FF2B5EF4-FFF2-40B4-BE49-F238E27FC236}">
                <a16:creationId xmlns:a16="http://schemas.microsoft.com/office/drawing/2014/main" id="{7521837D-7E98-4B92-ABE4-64A17D336C59}"/>
              </a:ext>
            </a:extLst>
          </p:cNvPr>
          <p:cNvPicPr>
            <a:picLocks noChangeAspect="1"/>
          </p:cNvPicPr>
          <p:nvPr/>
        </p:nvPicPr>
        <p:blipFill>
          <a:blip r:embed="rId2"/>
          <a:srcRect/>
          <a:stretch/>
        </p:blipFill>
        <p:spPr>
          <a:xfrm>
            <a:off x="8764167" y="4137612"/>
            <a:ext cx="1924954" cy="2063629"/>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816F98EE-871C-4ECB-800F-9C4ACD8E6B5A}"/>
              </a:ext>
            </a:extLst>
          </p:cNvPr>
          <p:cNvPicPr>
            <a:picLocks noChangeAspect="1"/>
          </p:cNvPicPr>
          <p:nvPr/>
        </p:nvPicPr>
        <p:blipFill rotWithShape="1">
          <a:blip r:embed="rId3"/>
          <a:srcRect/>
          <a:stretch/>
        </p:blipFill>
        <p:spPr>
          <a:xfrm>
            <a:off x="8764167" y="1456346"/>
            <a:ext cx="1924954" cy="2058310"/>
          </a:xfrm>
          <a:prstGeom prst="rect">
            <a:avLst/>
          </a:prstGeom>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28EE8086-9843-4E6B-9786-06FD19545B09}"/>
              </a:ext>
            </a:extLst>
          </p:cNvPr>
          <p:cNvPicPr>
            <a:picLocks noChangeAspect="1"/>
          </p:cNvPicPr>
          <p:nvPr/>
        </p:nvPicPr>
        <p:blipFill>
          <a:blip r:embed="rId4"/>
          <a:srcRect/>
          <a:stretch/>
        </p:blipFill>
        <p:spPr>
          <a:xfrm>
            <a:off x="8764167" y="4137612"/>
            <a:ext cx="1924953" cy="206362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22800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0396D-F2B5-4680-9EEF-EAA8539AFA88}"/>
              </a:ext>
            </a:extLst>
          </p:cNvPr>
          <p:cNvSpPr>
            <a:spLocks noGrp="1"/>
          </p:cNvSpPr>
          <p:nvPr>
            <p:ph type="title"/>
          </p:nvPr>
        </p:nvSpPr>
        <p:spPr/>
        <p:txBody>
          <a:bodyPr/>
          <a:lstStyle/>
          <a:p>
            <a:r>
              <a:rPr lang="en-US" u="sng" dirty="0"/>
              <a:t>Presenters</a:t>
            </a:r>
          </a:p>
        </p:txBody>
      </p:sp>
      <p:sp>
        <p:nvSpPr>
          <p:cNvPr id="3" name="Content Placeholder 2">
            <a:extLst>
              <a:ext uri="{FF2B5EF4-FFF2-40B4-BE49-F238E27FC236}">
                <a16:creationId xmlns:a16="http://schemas.microsoft.com/office/drawing/2014/main" id="{E98BD80D-20B1-4C55-8F8B-615240D84BC4}"/>
              </a:ext>
            </a:extLst>
          </p:cNvPr>
          <p:cNvSpPr txBox="1">
            <a:spLocks/>
          </p:cNvSpPr>
          <p:nvPr/>
        </p:nvSpPr>
        <p:spPr>
          <a:xfrm>
            <a:off x="838200" y="1825625"/>
            <a:ext cx="7306559" cy="4351338"/>
          </a:xfrm>
          <a:prstGeom prst="rect">
            <a:avLst/>
          </a:prstGeom>
        </p:spPr>
        <p:txBody>
          <a:bodyPr vert="horz" lIns="274320" tIns="45720" rIns="274320" bIns="45720" rtlCol="0">
            <a:noAutofit/>
          </a:bodyPr>
          <a:lstStyle>
            <a:lvl1pPr marL="457200" indent="-228600" algn="l" defTabSz="914400" rtl="0" eaLnBrk="1" latinLnBrk="0" hangingPunct="1">
              <a:lnSpc>
                <a:spcPct val="90000"/>
              </a:lnSpc>
              <a:spcBef>
                <a:spcPts val="1000"/>
              </a:spcBef>
              <a:buClr>
                <a:schemeClr val="accent1"/>
              </a:buClr>
              <a:buSzPct val="100000"/>
              <a:buFont typeface="Arial" panose="020B0604020202020204" pitchFamily="34" charset="0"/>
              <a:buChar char="•"/>
              <a:defRPr sz="2800" kern="1200">
                <a:solidFill>
                  <a:schemeClr val="tx1"/>
                </a:solidFill>
                <a:latin typeface="+mn-lt"/>
                <a:ea typeface="+mn-ea"/>
                <a:cs typeface="+mn-cs"/>
              </a:defRPr>
            </a:lvl1pPr>
            <a:lvl2pPr marL="800100" indent="-228600" algn="l" defTabSz="914400" rtl="0" eaLnBrk="1" latinLnBrk="0" hangingPunct="1">
              <a:lnSpc>
                <a:spcPct val="90000"/>
              </a:lnSpc>
              <a:spcBef>
                <a:spcPts val="500"/>
              </a:spcBef>
              <a:buClr>
                <a:srgbClr val="F99D31"/>
              </a:buClr>
              <a:buSzPct val="100000"/>
              <a:buFont typeface="Wingdings" panose="05000000000000000000" pitchFamily="2" charset="2"/>
              <a:buChar char="§"/>
              <a:defRPr sz="2400" kern="1200">
                <a:solidFill>
                  <a:schemeClr val="tx1"/>
                </a:solidFill>
                <a:latin typeface="+mn-lt"/>
                <a:ea typeface="+mn-ea"/>
                <a:cs typeface="+mn-cs"/>
              </a:defRPr>
            </a:lvl2pPr>
            <a:lvl3pPr marL="1257300" indent="-228600" algn="l" defTabSz="914400" rtl="0" eaLnBrk="1" latinLnBrk="0" hangingPunct="1">
              <a:lnSpc>
                <a:spcPct val="90000"/>
              </a:lnSpc>
              <a:spcBef>
                <a:spcPts val="500"/>
              </a:spcBef>
              <a:buClr>
                <a:schemeClr val="accent1"/>
              </a:buClr>
              <a:buSzPct val="100000"/>
              <a:buFont typeface="Wingdings" panose="05000000000000000000" pitchFamily="2" charset="2"/>
              <a:buChar char="§"/>
              <a:defRPr sz="2200" kern="1200">
                <a:solidFill>
                  <a:schemeClr val="tx1"/>
                </a:solidFill>
                <a:latin typeface="+mn-lt"/>
                <a:ea typeface="+mn-ea"/>
                <a:cs typeface="+mn-cs"/>
              </a:defRPr>
            </a:lvl3pPr>
            <a:lvl4pPr marL="1657350" indent="-228600" algn="l" defTabSz="914400" rtl="0" eaLnBrk="1" latinLnBrk="0" hangingPunct="1">
              <a:lnSpc>
                <a:spcPct val="90000"/>
              </a:lnSpc>
              <a:spcBef>
                <a:spcPts val="500"/>
              </a:spcBef>
              <a:buClr>
                <a:srgbClr val="F99D31"/>
              </a:buClr>
              <a:buSzPct val="100000"/>
              <a:buFont typeface="Arial" panose="020B0604020202020204" pitchFamily="34" charset="0"/>
              <a:buChar char="•"/>
              <a:defRPr sz="2000" kern="1200">
                <a:solidFill>
                  <a:schemeClr val="tx1"/>
                </a:solidFill>
                <a:latin typeface="+mn-lt"/>
                <a:ea typeface="+mn-ea"/>
                <a:cs typeface="+mn-cs"/>
              </a:defRPr>
            </a:lvl4pPr>
            <a:lvl5pPr marL="211455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Jason Rhine</a:t>
            </a:r>
          </a:p>
          <a:p>
            <a:pPr lvl="1"/>
            <a:r>
              <a:rPr lang="en-US" dirty="0"/>
              <a:t>Assistant Legislative Director</a:t>
            </a:r>
          </a:p>
          <a:p>
            <a:pPr lvl="1"/>
            <a:r>
              <a:rPr lang="en-US" dirty="0"/>
              <a:t>jrhine@calcities.org</a:t>
            </a:r>
          </a:p>
          <a:p>
            <a:pPr marL="571500" lvl="1" indent="0">
              <a:buNone/>
            </a:pPr>
            <a:endParaRPr lang="en-US" dirty="0"/>
          </a:p>
          <a:p>
            <a:pPr marL="571500" lvl="1" indent="0">
              <a:buNone/>
            </a:pPr>
            <a:endParaRPr lang="en-US" dirty="0"/>
          </a:p>
          <a:p>
            <a:r>
              <a:rPr lang="en-US" dirty="0"/>
              <a:t>Elisa Arcidiacono</a:t>
            </a:r>
          </a:p>
          <a:p>
            <a:pPr lvl="1"/>
            <a:r>
              <a:rPr lang="en-US" dirty="0"/>
              <a:t>Legislative Representative, Public Safety</a:t>
            </a:r>
          </a:p>
          <a:p>
            <a:pPr lvl="1"/>
            <a:r>
              <a:rPr lang="en-US" dirty="0"/>
              <a:t>earcidiacono@calcities.org</a:t>
            </a:r>
          </a:p>
          <a:p>
            <a:endParaRPr lang="en-US" dirty="0"/>
          </a:p>
          <a:p>
            <a:endParaRPr lang="en-US" dirty="0"/>
          </a:p>
          <a:p>
            <a:endParaRPr lang="en-US" dirty="0"/>
          </a:p>
        </p:txBody>
      </p:sp>
      <p:pic>
        <p:nvPicPr>
          <p:cNvPr id="7" name="Picture 6">
            <a:extLst>
              <a:ext uri="{FF2B5EF4-FFF2-40B4-BE49-F238E27FC236}">
                <a16:creationId xmlns:a16="http://schemas.microsoft.com/office/drawing/2014/main" id="{7521837D-7E98-4B92-ABE4-64A17D336C59}"/>
              </a:ext>
            </a:extLst>
          </p:cNvPr>
          <p:cNvPicPr>
            <a:picLocks noChangeAspect="1"/>
          </p:cNvPicPr>
          <p:nvPr/>
        </p:nvPicPr>
        <p:blipFill>
          <a:blip r:embed="rId2"/>
          <a:srcRect/>
          <a:stretch/>
        </p:blipFill>
        <p:spPr>
          <a:xfrm>
            <a:off x="8764167" y="4137612"/>
            <a:ext cx="1924953" cy="2063629"/>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816F98EE-871C-4ECB-800F-9C4ACD8E6B5A}"/>
              </a:ext>
            </a:extLst>
          </p:cNvPr>
          <p:cNvPicPr>
            <a:picLocks noChangeAspect="1"/>
          </p:cNvPicPr>
          <p:nvPr/>
        </p:nvPicPr>
        <p:blipFill rotWithShape="1">
          <a:blip r:embed="rId3"/>
          <a:srcRect/>
          <a:stretch/>
        </p:blipFill>
        <p:spPr>
          <a:xfrm>
            <a:off x="8764167" y="1453687"/>
            <a:ext cx="1924953" cy="206362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18542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0396D-F2B5-4680-9EEF-EAA8539AFA88}"/>
              </a:ext>
            </a:extLst>
          </p:cNvPr>
          <p:cNvSpPr>
            <a:spLocks noGrp="1"/>
          </p:cNvSpPr>
          <p:nvPr>
            <p:ph type="title"/>
          </p:nvPr>
        </p:nvSpPr>
        <p:spPr/>
        <p:txBody>
          <a:bodyPr/>
          <a:lstStyle/>
          <a:p>
            <a:r>
              <a:rPr lang="en-US" u="sng" dirty="0"/>
              <a:t>Presenters</a:t>
            </a:r>
          </a:p>
        </p:txBody>
      </p:sp>
      <p:sp>
        <p:nvSpPr>
          <p:cNvPr id="3" name="Content Placeholder 2">
            <a:extLst>
              <a:ext uri="{FF2B5EF4-FFF2-40B4-BE49-F238E27FC236}">
                <a16:creationId xmlns:a16="http://schemas.microsoft.com/office/drawing/2014/main" id="{E98BD80D-20B1-4C55-8F8B-615240D84BC4}"/>
              </a:ext>
            </a:extLst>
          </p:cNvPr>
          <p:cNvSpPr txBox="1">
            <a:spLocks/>
          </p:cNvSpPr>
          <p:nvPr/>
        </p:nvSpPr>
        <p:spPr>
          <a:xfrm>
            <a:off x="838200" y="1825625"/>
            <a:ext cx="7306559" cy="4351338"/>
          </a:xfrm>
          <a:prstGeom prst="rect">
            <a:avLst/>
          </a:prstGeom>
        </p:spPr>
        <p:txBody>
          <a:bodyPr vert="horz" lIns="274320" tIns="45720" rIns="274320" bIns="45720" rtlCol="0">
            <a:noAutofit/>
          </a:bodyPr>
          <a:lstStyle>
            <a:lvl1pPr marL="457200" indent="-228600" algn="l" defTabSz="914400" rtl="0" eaLnBrk="1" latinLnBrk="0" hangingPunct="1">
              <a:lnSpc>
                <a:spcPct val="90000"/>
              </a:lnSpc>
              <a:spcBef>
                <a:spcPts val="1000"/>
              </a:spcBef>
              <a:buClr>
                <a:schemeClr val="accent1"/>
              </a:buClr>
              <a:buSzPct val="100000"/>
              <a:buFont typeface="Arial" panose="020B0604020202020204" pitchFamily="34" charset="0"/>
              <a:buChar char="•"/>
              <a:defRPr sz="2800" kern="1200">
                <a:solidFill>
                  <a:schemeClr val="tx1"/>
                </a:solidFill>
                <a:latin typeface="+mn-lt"/>
                <a:ea typeface="+mn-ea"/>
                <a:cs typeface="+mn-cs"/>
              </a:defRPr>
            </a:lvl1pPr>
            <a:lvl2pPr marL="800100" indent="-228600" algn="l" defTabSz="914400" rtl="0" eaLnBrk="1" latinLnBrk="0" hangingPunct="1">
              <a:lnSpc>
                <a:spcPct val="90000"/>
              </a:lnSpc>
              <a:spcBef>
                <a:spcPts val="500"/>
              </a:spcBef>
              <a:buClr>
                <a:srgbClr val="F99D31"/>
              </a:buClr>
              <a:buSzPct val="100000"/>
              <a:buFont typeface="Wingdings" panose="05000000000000000000" pitchFamily="2" charset="2"/>
              <a:buChar char="§"/>
              <a:defRPr sz="2400" kern="1200">
                <a:solidFill>
                  <a:schemeClr val="tx1"/>
                </a:solidFill>
                <a:latin typeface="+mn-lt"/>
                <a:ea typeface="+mn-ea"/>
                <a:cs typeface="+mn-cs"/>
              </a:defRPr>
            </a:lvl2pPr>
            <a:lvl3pPr marL="1257300" indent="-228600" algn="l" defTabSz="914400" rtl="0" eaLnBrk="1" latinLnBrk="0" hangingPunct="1">
              <a:lnSpc>
                <a:spcPct val="90000"/>
              </a:lnSpc>
              <a:spcBef>
                <a:spcPts val="500"/>
              </a:spcBef>
              <a:buClr>
                <a:schemeClr val="accent1"/>
              </a:buClr>
              <a:buSzPct val="100000"/>
              <a:buFont typeface="Wingdings" panose="05000000000000000000" pitchFamily="2" charset="2"/>
              <a:buChar char="§"/>
              <a:defRPr sz="2200" kern="1200">
                <a:solidFill>
                  <a:schemeClr val="tx1"/>
                </a:solidFill>
                <a:latin typeface="+mn-lt"/>
                <a:ea typeface="+mn-ea"/>
                <a:cs typeface="+mn-cs"/>
              </a:defRPr>
            </a:lvl3pPr>
            <a:lvl4pPr marL="1657350" indent="-228600" algn="l" defTabSz="914400" rtl="0" eaLnBrk="1" latinLnBrk="0" hangingPunct="1">
              <a:lnSpc>
                <a:spcPct val="90000"/>
              </a:lnSpc>
              <a:spcBef>
                <a:spcPts val="500"/>
              </a:spcBef>
              <a:buClr>
                <a:srgbClr val="F99D31"/>
              </a:buClr>
              <a:buSzPct val="100000"/>
              <a:buFont typeface="Arial" panose="020B0604020202020204" pitchFamily="34" charset="0"/>
              <a:buChar char="•"/>
              <a:defRPr sz="2000" kern="1200">
                <a:solidFill>
                  <a:schemeClr val="tx1"/>
                </a:solidFill>
                <a:latin typeface="+mn-lt"/>
                <a:ea typeface="+mn-ea"/>
                <a:cs typeface="+mn-cs"/>
              </a:defRPr>
            </a:lvl4pPr>
            <a:lvl5pPr marL="211455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Nick Romo</a:t>
            </a:r>
          </a:p>
          <a:p>
            <a:pPr lvl="1"/>
            <a:r>
              <a:rPr lang="en-US" dirty="0"/>
              <a:t>Legislative Representative, Revenue and Taxation</a:t>
            </a:r>
          </a:p>
          <a:p>
            <a:pPr lvl="1"/>
            <a:r>
              <a:rPr lang="en-US" dirty="0"/>
              <a:t>nromo@calcities.org</a:t>
            </a:r>
          </a:p>
          <a:p>
            <a:pPr marL="571500" lvl="1" indent="0">
              <a:buNone/>
            </a:pPr>
            <a:endParaRPr lang="en-US" dirty="0"/>
          </a:p>
          <a:p>
            <a:r>
              <a:rPr lang="en-US" dirty="0"/>
              <a:t>Damon Conklin</a:t>
            </a:r>
          </a:p>
          <a:p>
            <a:pPr lvl="1"/>
            <a:r>
              <a:rPr lang="en-US" dirty="0"/>
              <a:t>Legislative Representative, Transportation, Communications, and Public Works</a:t>
            </a:r>
          </a:p>
          <a:p>
            <a:pPr lvl="1"/>
            <a:r>
              <a:rPr lang="en-US" dirty="0"/>
              <a:t> dconklin@calcities.org</a:t>
            </a:r>
          </a:p>
          <a:p>
            <a:pPr marL="228600" indent="0">
              <a:buNone/>
            </a:pPr>
            <a:endParaRPr lang="en-US" dirty="0"/>
          </a:p>
          <a:p>
            <a:endParaRPr lang="en-US" dirty="0"/>
          </a:p>
        </p:txBody>
      </p:sp>
      <p:pic>
        <p:nvPicPr>
          <p:cNvPr id="7" name="Picture 6">
            <a:extLst>
              <a:ext uri="{FF2B5EF4-FFF2-40B4-BE49-F238E27FC236}">
                <a16:creationId xmlns:a16="http://schemas.microsoft.com/office/drawing/2014/main" id="{7521837D-7E98-4B92-ABE4-64A17D336C59}"/>
              </a:ext>
            </a:extLst>
          </p:cNvPr>
          <p:cNvPicPr>
            <a:picLocks noChangeAspect="1"/>
          </p:cNvPicPr>
          <p:nvPr/>
        </p:nvPicPr>
        <p:blipFill>
          <a:blip r:embed="rId2"/>
          <a:srcRect/>
          <a:stretch/>
        </p:blipFill>
        <p:spPr>
          <a:xfrm>
            <a:off x="8764167" y="4137612"/>
            <a:ext cx="1924952" cy="2063628"/>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816F98EE-871C-4ECB-800F-9C4ACD8E6B5A}"/>
              </a:ext>
            </a:extLst>
          </p:cNvPr>
          <p:cNvPicPr>
            <a:picLocks noChangeAspect="1"/>
          </p:cNvPicPr>
          <p:nvPr/>
        </p:nvPicPr>
        <p:blipFill rotWithShape="1">
          <a:blip r:embed="rId3"/>
          <a:srcRect/>
          <a:stretch/>
        </p:blipFill>
        <p:spPr>
          <a:xfrm>
            <a:off x="8764167" y="1453687"/>
            <a:ext cx="1924952" cy="206362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49036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0396D-F2B5-4680-9EEF-EAA8539AFA88}"/>
              </a:ext>
            </a:extLst>
          </p:cNvPr>
          <p:cNvSpPr>
            <a:spLocks noGrp="1"/>
          </p:cNvSpPr>
          <p:nvPr>
            <p:ph type="title"/>
          </p:nvPr>
        </p:nvSpPr>
        <p:spPr/>
        <p:txBody>
          <a:bodyPr/>
          <a:lstStyle/>
          <a:p>
            <a:r>
              <a:rPr lang="en-US" u="sng" dirty="0"/>
              <a:t>Presenters</a:t>
            </a:r>
          </a:p>
        </p:txBody>
      </p:sp>
      <p:sp>
        <p:nvSpPr>
          <p:cNvPr id="3" name="Content Placeholder 2">
            <a:extLst>
              <a:ext uri="{FF2B5EF4-FFF2-40B4-BE49-F238E27FC236}">
                <a16:creationId xmlns:a16="http://schemas.microsoft.com/office/drawing/2014/main" id="{E98BD80D-20B1-4C55-8F8B-615240D84BC4}"/>
              </a:ext>
            </a:extLst>
          </p:cNvPr>
          <p:cNvSpPr txBox="1">
            <a:spLocks/>
          </p:cNvSpPr>
          <p:nvPr/>
        </p:nvSpPr>
        <p:spPr>
          <a:xfrm>
            <a:off x="838200" y="1825625"/>
            <a:ext cx="7306559" cy="4351338"/>
          </a:xfrm>
          <a:prstGeom prst="rect">
            <a:avLst/>
          </a:prstGeom>
        </p:spPr>
        <p:txBody>
          <a:bodyPr vert="horz" lIns="274320" tIns="45720" rIns="274320" bIns="45720" rtlCol="0">
            <a:noAutofit/>
          </a:bodyPr>
          <a:lstStyle>
            <a:lvl1pPr marL="457200" indent="-228600" algn="l" defTabSz="914400" rtl="0" eaLnBrk="1" latinLnBrk="0" hangingPunct="1">
              <a:lnSpc>
                <a:spcPct val="90000"/>
              </a:lnSpc>
              <a:spcBef>
                <a:spcPts val="1000"/>
              </a:spcBef>
              <a:buClr>
                <a:schemeClr val="accent1"/>
              </a:buClr>
              <a:buSzPct val="100000"/>
              <a:buFont typeface="Arial" panose="020B0604020202020204" pitchFamily="34" charset="0"/>
              <a:buChar char="•"/>
              <a:defRPr sz="2800" kern="1200">
                <a:solidFill>
                  <a:schemeClr val="tx1"/>
                </a:solidFill>
                <a:latin typeface="+mn-lt"/>
                <a:ea typeface="+mn-ea"/>
                <a:cs typeface="+mn-cs"/>
              </a:defRPr>
            </a:lvl1pPr>
            <a:lvl2pPr marL="800100" indent="-228600" algn="l" defTabSz="914400" rtl="0" eaLnBrk="1" latinLnBrk="0" hangingPunct="1">
              <a:lnSpc>
                <a:spcPct val="90000"/>
              </a:lnSpc>
              <a:spcBef>
                <a:spcPts val="500"/>
              </a:spcBef>
              <a:buClr>
                <a:srgbClr val="F99D31"/>
              </a:buClr>
              <a:buSzPct val="100000"/>
              <a:buFont typeface="Wingdings" panose="05000000000000000000" pitchFamily="2" charset="2"/>
              <a:buChar char="§"/>
              <a:defRPr sz="2400" kern="1200">
                <a:solidFill>
                  <a:schemeClr val="tx1"/>
                </a:solidFill>
                <a:latin typeface="+mn-lt"/>
                <a:ea typeface="+mn-ea"/>
                <a:cs typeface="+mn-cs"/>
              </a:defRPr>
            </a:lvl2pPr>
            <a:lvl3pPr marL="1257300" indent="-228600" algn="l" defTabSz="914400" rtl="0" eaLnBrk="1" latinLnBrk="0" hangingPunct="1">
              <a:lnSpc>
                <a:spcPct val="90000"/>
              </a:lnSpc>
              <a:spcBef>
                <a:spcPts val="500"/>
              </a:spcBef>
              <a:buClr>
                <a:schemeClr val="accent1"/>
              </a:buClr>
              <a:buSzPct val="100000"/>
              <a:buFont typeface="Wingdings" panose="05000000000000000000" pitchFamily="2" charset="2"/>
              <a:buChar char="§"/>
              <a:defRPr sz="2200" kern="1200">
                <a:solidFill>
                  <a:schemeClr val="tx1"/>
                </a:solidFill>
                <a:latin typeface="+mn-lt"/>
                <a:ea typeface="+mn-ea"/>
                <a:cs typeface="+mn-cs"/>
              </a:defRPr>
            </a:lvl3pPr>
            <a:lvl4pPr marL="1657350" indent="-228600" algn="l" defTabSz="914400" rtl="0" eaLnBrk="1" latinLnBrk="0" hangingPunct="1">
              <a:lnSpc>
                <a:spcPct val="90000"/>
              </a:lnSpc>
              <a:spcBef>
                <a:spcPts val="500"/>
              </a:spcBef>
              <a:buClr>
                <a:srgbClr val="F99D31"/>
              </a:buClr>
              <a:buSzPct val="100000"/>
              <a:buFont typeface="Arial" panose="020B0604020202020204" pitchFamily="34" charset="0"/>
              <a:buChar char="•"/>
              <a:defRPr sz="2000" kern="1200">
                <a:solidFill>
                  <a:schemeClr val="tx1"/>
                </a:solidFill>
                <a:latin typeface="+mn-lt"/>
                <a:ea typeface="+mn-ea"/>
                <a:cs typeface="+mn-cs"/>
              </a:defRPr>
            </a:lvl4pPr>
            <a:lvl5pPr marL="211455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Caroline Cirrincione</a:t>
            </a:r>
          </a:p>
          <a:p>
            <a:pPr lvl="1"/>
            <a:r>
              <a:rPr lang="en-US" dirty="0"/>
              <a:t>Policy Analyst</a:t>
            </a:r>
          </a:p>
          <a:p>
            <a:pPr lvl="1"/>
            <a:r>
              <a:rPr lang="en-US" dirty="0"/>
              <a:t>ccirrincione@calcities.org</a:t>
            </a:r>
          </a:p>
          <a:p>
            <a:pPr marL="571500" lvl="1" indent="0">
              <a:buNone/>
            </a:pPr>
            <a:endParaRPr lang="en-US" dirty="0"/>
          </a:p>
          <a:p>
            <a:pPr marL="571500" lvl="1" indent="0">
              <a:buNone/>
            </a:pPr>
            <a:endParaRPr lang="en-US" dirty="0"/>
          </a:p>
          <a:p>
            <a:r>
              <a:rPr lang="en-US" dirty="0"/>
              <a:t>Meg Desmond</a:t>
            </a:r>
          </a:p>
          <a:p>
            <a:pPr lvl="1"/>
            <a:r>
              <a:rPr lang="en-US" dirty="0"/>
              <a:t>Legislative and Policy Development Specialist</a:t>
            </a:r>
          </a:p>
          <a:p>
            <a:pPr lvl="1"/>
            <a:r>
              <a:rPr lang="en-US" dirty="0"/>
              <a:t>mdesmond@calcities.org</a:t>
            </a:r>
          </a:p>
          <a:p>
            <a:pPr lvl="1"/>
            <a:endParaRPr lang="en-US" dirty="0"/>
          </a:p>
          <a:p>
            <a:pPr lvl="1"/>
            <a:endParaRPr lang="en-US" dirty="0"/>
          </a:p>
          <a:p>
            <a:pPr marL="571500" lvl="1" indent="0">
              <a:buNone/>
            </a:pPr>
            <a:endParaRPr lang="en-US" dirty="0"/>
          </a:p>
          <a:p>
            <a:endParaRPr lang="en-US" dirty="0"/>
          </a:p>
          <a:p>
            <a:endParaRPr lang="en-US" dirty="0"/>
          </a:p>
          <a:p>
            <a:endParaRPr lang="en-US" dirty="0"/>
          </a:p>
        </p:txBody>
      </p:sp>
      <p:pic>
        <p:nvPicPr>
          <p:cNvPr id="11" name="Picture 10">
            <a:extLst>
              <a:ext uri="{FF2B5EF4-FFF2-40B4-BE49-F238E27FC236}">
                <a16:creationId xmlns:a16="http://schemas.microsoft.com/office/drawing/2014/main" id="{816F98EE-871C-4ECB-800F-9C4ACD8E6B5A}"/>
              </a:ext>
            </a:extLst>
          </p:cNvPr>
          <p:cNvPicPr>
            <a:picLocks noChangeAspect="1"/>
          </p:cNvPicPr>
          <p:nvPr/>
        </p:nvPicPr>
        <p:blipFill rotWithShape="1">
          <a:blip r:embed="rId2"/>
          <a:srcRect/>
          <a:stretch/>
        </p:blipFill>
        <p:spPr>
          <a:xfrm>
            <a:off x="8764167" y="1453687"/>
            <a:ext cx="1924952" cy="2063628"/>
          </a:xfrm>
          <a:prstGeom prst="rect">
            <a:avLst/>
          </a:prstGeom>
          <a:effectLst>
            <a:outerShdw blurRad="50800" dist="38100" dir="2700000" algn="tl" rotWithShape="0">
              <a:prstClr val="black">
                <a:alpha val="40000"/>
              </a:prstClr>
            </a:outerShdw>
          </a:effectLst>
        </p:spPr>
      </p:pic>
      <p:pic>
        <p:nvPicPr>
          <p:cNvPr id="1026" name="Picture 2" descr="Desmond, Meg">
            <a:extLst>
              <a:ext uri="{FF2B5EF4-FFF2-40B4-BE49-F238E27FC236}">
                <a16:creationId xmlns:a16="http://schemas.microsoft.com/office/drawing/2014/main" id="{42C3CCB4-D80E-4DAE-9223-E390B1A816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4167" y="4007220"/>
            <a:ext cx="1924952" cy="206362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5002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0396D-F2B5-4680-9EEF-EAA8539AFA88}"/>
              </a:ext>
            </a:extLst>
          </p:cNvPr>
          <p:cNvSpPr>
            <a:spLocks noGrp="1"/>
          </p:cNvSpPr>
          <p:nvPr>
            <p:ph type="title"/>
          </p:nvPr>
        </p:nvSpPr>
        <p:spPr/>
        <p:txBody>
          <a:bodyPr/>
          <a:lstStyle/>
          <a:p>
            <a:r>
              <a:rPr lang="en-US" u="sng" dirty="0"/>
              <a:t>Agenda</a:t>
            </a:r>
          </a:p>
        </p:txBody>
      </p:sp>
      <p:sp>
        <p:nvSpPr>
          <p:cNvPr id="11" name="Content Placeholder 2">
            <a:extLst>
              <a:ext uri="{FF2B5EF4-FFF2-40B4-BE49-F238E27FC236}">
                <a16:creationId xmlns:a16="http://schemas.microsoft.com/office/drawing/2014/main" id="{0D3E638A-A222-42D4-BF0C-C93D1BF82BFE}"/>
              </a:ext>
            </a:extLst>
          </p:cNvPr>
          <p:cNvSpPr txBox="1">
            <a:spLocks/>
          </p:cNvSpPr>
          <p:nvPr/>
        </p:nvSpPr>
        <p:spPr>
          <a:xfrm>
            <a:off x="838200" y="1825625"/>
            <a:ext cx="10515600" cy="4351338"/>
          </a:xfrm>
          <a:prstGeom prst="rect">
            <a:avLst/>
          </a:prstGeom>
        </p:spPr>
        <p:txBody>
          <a:bodyPr vert="horz" lIns="274320" tIns="45720" rIns="274320" bIns="45720" rtlCol="0">
            <a:noAutofit/>
          </a:bodyPr>
          <a:lstStyle>
            <a:lvl1pPr marL="457200" indent="-228600" algn="l" defTabSz="914400" rtl="0" eaLnBrk="1" latinLnBrk="0" hangingPunct="1">
              <a:lnSpc>
                <a:spcPct val="90000"/>
              </a:lnSpc>
              <a:spcBef>
                <a:spcPts val="1000"/>
              </a:spcBef>
              <a:buClr>
                <a:schemeClr val="accent1"/>
              </a:buClr>
              <a:buSzPct val="100000"/>
              <a:buFont typeface="Arial" panose="020B0604020202020204" pitchFamily="34" charset="0"/>
              <a:buChar char="•"/>
              <a:defRPr sz="2800" kern="1200">
                <a:solidFill>
                  <a:schemeClr val="tx1"/>
                </a:solidFill>
                <a:latin typeface="+mn-lt"/>
                <a:ea typeface="+mn-ea"/>
                <a:cs typeface="+mn-cs"/>
              </a:defRPr>
            </a:lvl1pPr>
            <a:lvl2pPr marL="800100" indent="-228600" algn="l" defTabSz="914400" rtl="0" eaLnBrk="1" latinLnBrk="0" hangingPunct="1">
              <a:lnSpc>
                <a:spcPct val="90000"/>
              </a:lnSpc>
              <a:spcBef>
                <a:spcPts val="500"/>
              </a:spcBef>
              <a:buClr>
                <a:srgbClr val="F99D31"/>
              </a:buClr>
              <a:buSzPct val="100000"/>
              <a:buFont typeface="Wingdings" panose="05000000000000000000" pitchFamily="2" charset="2"/>
              <a:buChar char="§"/>
              <a:defRPr sz="2400" kern="1200">
                <a:solidFill>
                  <a:schemeClr val="tx1"/>
                </a:solidFill>
                <a:latin typeface="+mn-lt"/>
                <a:ea typeface="+mn-ea"/>
                <a:cs typeface="+mn-cs"/>
              </a:defRPr>
            </a:lvl2pPr>
            <a:lvl3pPr marL="1257300" indent="-228600" algn="l" defTabSz="914400" rtl="0" eaLnBrk="1" latinLnBrk="0" hangingPunct="1">
              <a:lnSpc>
                <a:spcPct val="90000"/>
              </a:lnSpc>
              <a:spcBef>
                <a:spcPts val="500"/>
              </a:spcBef>
              <a:buClr>
                <a:schemeClr val="accent1"/>
              </a:buClr>
              <a:buSzPct val="100000"/>
              <a:buFont typeface="Wingdings" panose="05000000000000000000" pitchFamily="2" charset="2"/>
              <a:buChar char="§"/>
              <a:defRPr sz="2200" kern="1200">
                <a:solidFill>
                  <a:schemeClr val="tx1"/>
                </a:solidFill>
                <a:latin typeface="+mn-lt"/>
                <a:ea typeface="+mn-ea"/>
                <a:cs typeface="+mn-cs"/>
              </a:defRPr>
            </a:lvl3pPr>
            <a:lvl4pPr marL="1657350" indent="-228600" algn="l" defTabSz="914400" rtl="0" eaLnBrk="1" latinLnBrk="0" hangingPunct="1">
              <a:lnSpc>
                <a:spcPct val="90000"/>
              </a:lnSpc>
              <a:spcBef>
                <a:spcPts val="500"/>
              </a:spcBef>
              <a:buClr>
                <a:srgbClr val="F99D31"/>
              </a:buClr>
              <a:buSzPct val="100000"/>
              <a:buFont typeface="Arial" panose="020B0604020202020204" pitchFamily="34" charset="0"/>
              <a:buChar char="•"/>
              <a:defRPr sz="2000" kern="1200">
                <a:solidFill>
                  <a:schemeClr val="tx1"/>
                </a:solidFill>
                <a:latin typeface="+mn-lt"/>
                <a:ea typeface="+mn-ea"/>
                <a:cs typeface="+mn-cs"/>
              </a:defRPr>
            </a:lvl4pPr>
            <a:lvl5pPr marL="211455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dirty="0"/>
              <a:t>Community Services</a:t>
            </a:r>
          </a:p>
          <a:p>
            <a:pPr>
              <a:lnSpc>
                <a:spcPct val="100000"/>
              </a:lnSpc>
              <a:spcBef>
                <a:spcPts val="0"/>
              </a:spcBef>
            </a:pPr>
            <a:r>
              <a:rPr lang="en-US" dirty="0"/>
              <a:t>Environmental Quality</a:t>
            </a:r>
          </a:p>
          <a:p>
            <a:pPr>
              <a:lnSpc>
                <a:spcPct val="100000"/>
              </a:lnSpc>
              <a:spcBef>
                <a:spcPts val="0"/>
              </a:spcBef>
            </a:pPr>
            <a:r>
              <a:rPr lang="en-US" dirty="0"/>
              <a:t>Governance, Transparency, and Labor Relations</a:t>
            </a:r>
          </a:p>
          <a:p>
            <a:pPr>
              <a:lnSpc>
                <a:spcPct val="100000"/>
              </a:lnSpc>
              <a:spcBef>
                <a:spcPts val="0"/>
              </a:spcBef>
            </a:pPr>
            <a:r>
              <a:rPr lang="en-US" dirty="0"/>
              <a:t>Housing, Community, and Economic Development</a:t>
            </a:r>
          </a:p>
          <a:p>
            <a:pPr>
              <a:lnSpc>
                <a:spcPct val="100000"/>
              </a:lnSpc>
              <a:spcBef>
                <a:spcPts val="0"/>
              </a:spcBef>
            </a:pPr>
            <a:r>
              <a:rPr lang="en-US" dirty="0"/>
              <a:t>Public Safety</a:t>
            </a:r>
          </a:p>
          <a:p>
            <a:pPr>
              <a:lnSpc>
                <a:spcPct val="100000"/>
              </a:lnSpc>
              <a:spcBef>
                <a:spcPts val="0"/>
              </a:spcBef>
            </a:pPr>
            <a:r>
              <a:rPr lang="en-US" dirty="0"/>
              <a:t>Revenue and Taxation</a:t>
            </a:r>
          </a:p>
          <a:p>
            <a:pPr>
              <a:lnSpc>
                <a:spcPct val="100000"/>
              </a:lnSpc>
              <a:spcBef>
                <a:spcPts val="0"/>
              </a:spcBef>
            </a:pPr>
            <a:r>
              <a:rPr lang="en-US" dirty="0"/>
              <a:t>Transportation, Communications and Public Works</a:t>
            </a:r>
          </a:p>
          <a:p>
            <a:endParaRPr lang="en-US" dirty="0"/>
          </a:p>
        </p:txBody>
      </p:sp>
    </p:spTree>
    <p:extLst>
      <p:ext uri="{BB962C8B-B14F-4D97-AF65-F5344CB8AC3E}">
        <p14:creationId xmlns:p14="http://schemas.microsoft.com/office/powerpoint/2010/main" val="1053877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18F818-A10F-4D02-995A-330B04B31E31}"/>
              </a:ext>
            </a:extLst>
          </p:cNvPr>
          <p:cNvSpPr txBox="1"/>
          <p:nvPr/>
        </p:nvSpPr>
        <p:spPr>
          <a:xfrm>
            <a:off x="217579" y="806613"/>
            <a:ext cx="4494276" cy="892552"/>
          </a:xfrm>
          <a:prstGeom prst="rect">
            <a:avLst/>
          </a:prstGeom>
          <a:noFill/>
        </p:spPr>
        <p:txBody>
          <a:bodyPr wrap="square" rtlCol="0">
            <a:spAutoFit/>
          </a:bodyPr>
          <a:lstStyle/>
          <a:p>
            <a:r>
              <a:rPr lang="en-US" sz="2600" b="1" dirty="0">
                <a:solidFill>
                  <a:srgbClr val="FFC222"/>
                </a:solidFill>
                <a:latin typeface="Century Gothic" panose="020B0502020202020204" pitchFamily="34" charset="0"/>
              </a:rPr>
              <a:t>Summer Recess Briefing </a:t>
            </a:r>
          </a:p>
          <a:p>
            <a:r>
              <a:rPr lang="en-US" sz="2600" b="1" dirty="0">
                <a:solidFill>
                  <a:srgbClr val="FFC222"/>
                </a:solidFill>
                <a:latin typeface="Century Gothic" panose="020B0502020202020204" pitchFamily="34" charset="0"/>
              </a:rPr>
              <a:t>on Priority Bills</a:t>
            </a:r>
          </a:p>
        </p:txBody>
      </p:sp>
      <p:sp>
        <p:nvSpPr>
          <p:cNvPr id="3" name="TextBox 2">
            <a:extLst>
              <a:ext uri="{FF2B5EF4-FFF2-40B4-BE49-F238E27FC236}">
                <a16:creationId xmlns:a16="http://schemas.microsoft.com/office/drawing/2014/main" id="{FA5CD47D-60C8-4DB9-95EA-B9D1943659AC}"/>
              </a:ext>
            </a:extLst>
          </p:cNvPr>
          <p:cNvSpPr txBox="1"/>
          <p:nvPr/>
        </p:nvSpPr>
        <p:spPr>
          <a:xfrm>
            <a:off x="4416251" y="2310374"/>
            <a:ext cx="7465925" cy="646331"/>
          </a:xfrm>
          <a:prstGeom prst="rect">
            <a:avLst/>
          </a:prstGeom>
          <a:noFill/>
        </p:spPr>
        <p:txBody>
          <a:bodyPr wrap="square" rtlCol="0">
            <a:spAutoFit/>
          </a:bodyPr>
          <a:lstStyle/>
          <a:p>
            <a:pPr algn="r"/>
            <a:r>
              <a:rPr lang="en-US" sz="3600" b="1" dirty="0">
                <a:solidFill>
                  <a:srgbClr val="317297"/>
                </a:solidFill>
                <a:latin typeface="Century Gothic" panose="020B0502020202020204" pitchFamily="34" charset="0"/>
              </a:rPr>
              <a:t>Community Services</a:t>
            </a:r>
          </a:p>
        </p:txBody>
      </p:sp>
      <p:sp>
        <p:nvSpPr>
          <p:cNvPr id="4" name="TextBox 3">
            <a:extLst>
              <a:ext uri="{FF2B5EF4-FFF2-40B4-BE49-F238E27FC236}">
                <a16:creationId xmlns:a16="http://schemas.microsoft.com/office/drawing/2014/main" id="{DF4B034E-9824-437C-A6BB-FC480069D0DC}"/>
              </a:ext>
            </a:extLst>
          </p:cNvPr>
          <p:cNvSpPr txBox="1"/>
          <p:nvPr/>
        </p:nvSpPr>
        <p:spPr>
          <a:xfrm>
            <a:off x="8405720" y="806613"/>
            <a:ext cx="3547872" cy="492443"/>
          </a:xfrm>
          <a:prstGeom prst="rect">
            <a:avLst/>
          </a:prstGeom>
          <a:noFill/>
        </p:spPr>
        <p:txBody>
          <a:bodyPr wrap="square" rtlCol="0">
            <a:spAutoFit/>
          </a:bodyPr>
          <a:lstStyle/>
          <a:p>
            <a:pPr algn="r"/>
            <a:r>
              <a:rPr lang="en-US" sz="2600" b="1" dirty="0">
                <a:solidFill>
                  <a:srgbClr val="FFC222"/>
                </a:solidFill>
                <a:latin typeface="Century Gothic" panose="020B0502020202020204" pitchFamily="34" charset="0"/>
              </a:rPr>
              <a:t>July 22, 2021</a:t>
            </a:r>
          </a:p>
        </p:txBody>
      </p:sp>
      <p:sp>
        <p:nvSpPr>
          <p:cNvPr id="5" name="TextBox 4">
            <a:extLst>
              <a:ext uri="{FF2B5EF4-FFF2-40B4-BE49-F238E27FC236}">
                <a16:creationId xmlns:a16="http://schemas.microsoft.com/office/drawing/2014/main" id="{B05A1F1F-E4D5-4291-8F93-ED3163A6E96D}"/>
              </a:ext>
            </a:extLst>
          </p:cNvPr>
          <p:cNvSpPr txBox="1"/>
          <p:nvPr/>
        </p:nvSpPr>
        <p:spPr>
          <a:xfrm>
            <a:off x="5379429" y="5070035"/>
            <a:ext cx="6574163" cy="1200329"/>
          </a:xfrm>
          <a:prstGeom prst="rect">
            <a:avLst/>
          </a:prstGeom>
          <a:noFill/>
        </p:spPr>
        <p:txBody>
          <a:bodyPr wrap="square" rtlCol="0">
            <a:spAutoFit/>
          </a:bodyPr>
          <a:lstStyle/>
          <a:p>
            <a:pPr algn="r"/>
            <a:r>
              <a:rPr lang="en-US" sz="2400" b="1" dirty="0">
                <a:solidFill>
                  <a:schemeClr val="bg1"/>
                </a:solidFill>
                <a:latin typeface="Century Gothic" panose="020B0502020202020204" pitchFamily="34" charset="0"/>
              </a:rPr>
              <a:t>Derek Dolfie</a:t>
            </a:r>
          </a:p>
          <a:p>
            <a:pPr algn="r"/>
            <a:r>
              <a:rPr lang="en-US" sz="2400" dirty="0">
                <a:solidFill>
                  <a:schemeClr val="bg1"/>
                </a:solidFill>
                <a:latin typeface="Arial" panose="020B0604020202020204" pitchFamily="34" charset="0"/>
                <a:cs typeface="Arial" panose="020B0604020202020204" pitchFamily="34" charset="0"/>
              </a:rPr>
              <a:t>Legislative Affairs, Lobbyist</a:t>
            </a:r>
          </a:p>
          <a:p>
            <a:pPr algn="r"/>
            <a:r>
              <a:rPr lang="en-US" sz="2400" dirty="0">
                <a:solidFill>
                  <a:schemeClr val="bg1"/>
                </a:solidFill>
                <a:latin typeface="Arial" panose="020B0604020202020204" pitchFamily="34" charset="0"/>
                <a:cs typeface="Arial" panose="020B0604020202020204" pitchFamily="34" charset="0"/>
              </a:rPr>
              <a:t>ddolfie@calcities.org</a:t>
            </a:r>
            <a:endParaRPr lang="en-US" sz="2000" dirty="0"/>
          </a:p>
        </p:txBody>
      </p:sp>
    </p:spTree>
    <p:extLst>
      <p:ext uri="{BB962C8B-B14F-4D97-AF65-F5344CB8AC3E}">
        <p14:creationId xmlns:p14="http://schemas.microsoft.com/office/powerpoint/2010/main" val="793269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a:xfrm>
            <a:off x="838200" y="318162"/>
            <a:ext cx="11350752" cy="1325563"/>
          </a:xfrm>
        </p:spPr>
        <p:txBody>
          <a:bodyPr/>
          <a:lstStyle/>
          <a:p>
            <a:r>
              <a:rPr lang="en-US" u="sng" dirty="0"/>
              <a:t>Disaster &amp; Community Resiliency</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AB 536 (Rodriguez) Office of Emergency Services. Mutual Aid Gap Analysis.</a:t>
            </a:r>
          </a:p>
          <a:p>
            <a:pPr marL="228600" indent="0">
              <a:lnSpc>
                <a:spcPct val="100000"/>
              </a:lnSpc>
              <a:spcBef>
                <a:spcPts val="0"/>
              </a:spcBef>
              <a:buNone/>
            </a:pPr>
            <a:r>
              <a:rPr lang="en-US" sz="2400" dirty="0"/>
              <a:t>This measure would require California Office of Emergency Services (</a:t>
            </a:r>
            <a:r>
              <a:rPr lang="en-US" sz="2400" dirty="0" err="1"/>
              <a:t>CalOES</a:t>
            </a:r>
            <a:r>
              <a:rPr lang="en-US" sz="2400" dirty="0"/>
              <a:t>) to prepare a gap analysis of the state’s mutual aid systems on a biennial basis, beginning on January 1, 2022. </a:t>
            </a:r>
          </a:p>
          <a:p>
            <a:pPr marL="228600" indent="0">
              <a:lnSpc>
                <a:spcPct val="100000"/>
              </a:lnSpc>
              <a:spcBef>
                <a:spcPts val="0"/>
              </a:spcBef>
              <a:buNone/>
            </a:pPr>
            <a:endParaRPr lang="en-US" sz="1000" dirty="0"/>
          </a:p>
          <a:p>
            <a:pPr marL="228600" indent="0">
              <a:lnSpc>
                <a:spcPct val="100000"/>
              </a:lnSpc>
              <a:spcBef>
                <a:spcPts val="0"/>
              </a:spcBef>
              <a:buNone/>
            </a:pPr>
            <a:r>
              <a:rPr lang="en-US" sz="2400" dirty="0"/>
              <a:t>The measure would also require the gap analysis to be provided to specified committees of the Legislature no later than February 1, 2022, and by February 1 thereafter on a biennial basis.</a:t>
            </a:r>
            <a:endParaRPr lang="en-US" sz="1000" dirty="0"/>
          </a:p>
          <a:p>
            <a:pPr marL="228600" indent="0">
              <a:lnSpc>
                <a:spcPct val="100000"/>
              </a:lnSpc>
              <a:spcBef>
                <a:spcPts val="0"/>
              </a:spcBef>
              <a:buNone/>
            </a:pPr>
            <a:endParaRPr lang="en-US" sz="1000" dirty="0"/>
          </a:p>
          <a:p>
            <a:pPr marL="228600" indent="0">
              <a:lnSpc>
                <a:spcPct val="100000"/>
              </a:lnSpc>
              <a:spcBef>
                <a:spcPts val="0"/>
              </a:spcBef>
              <a:buNone/>
            </a:pPr>
            <a:r>
              <a:rPr lang="en-US" sz="2400" b="1" dirty="0"/>
              <a:t>Cal Cities Position: </a:t>
            </a:r>
            <a:r>
              <a:rPr lang="en-US" sz="2400" b="1" i="1" dirty="0"/>
              <a:t>Support</a:t>
            </a:r>
          </a:p>
          <a:p>
            <a:pPr marL="228600" indent="0">
              <a:spcBef>
                <a:spcPts val="0"/>
              </a:spcBef>
              <a:buNone/>
            </a:pPr>
            <a:endParaRPr lang="en-US" sz="2400" dirty="0"/>
          </a:p>
          <a:p>
            <a:pPr marL="228600" indent="0">
              <a:spcBef>
                <a:spcPts val="0"/>
              </a:spcBef>
              <a:buNone/>
            </a:pPr>
            <a:endParaRPr lang="en-US" sz="2400" dirty="0"/>
          </a:p>
          <a:p>
            <a:endParaRPr lang="en-US" sz="2400" dirty="0"/>
          </a:p>
        </p:txBody>
      </p:sp>
    </p:spTree>
    <p:extLst>
      <p:ext uri="{BB962C8B-B14F-4D97-AF65-F5344CB8AC3E}">
        <p14:creationId xmlns:p14="http://schemas.microsoft.com/office/powerpoint/2010/main" val="3334630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a:xfrm>
            <a:off x="841248" y="268411"/>
            <a:ext cx="11350752" cy="1325563"/>
          </a:xfrm>
        </p:spPr>
        <p:txBody>
          <a:bodyPr/>
          <a:lstStyle/>
          <a:p>
            <a:r>
              <a:rPr lang="en-US" u="sng" dirty="0"/>
              <a:t>Disaster &amp; Community Resiliency</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AB 1071 (Rodriguez) Office of Emergency Services. Tabletop Exercises.</a:t>
            </a:r>
          </a:p>
          <a:p>
            <a:pPr marL="228600" indent="0">
              <a:lnSpc>
                <a:spcPct val="100000"/>
              </a:lnSpc>
              <a:spcBef>
                <a:spcPts val="0"/>
              </a:spcBef>
              <a:buNone/>
            </a:pPr>
            <a:r>
              <a:rPr lang="en-US" sz="2400" dirty="0"/>
              <a:t>This measure would require </a:t>
            </a:r>
            <a:r>
              <a:rPr lang="en-US" sz="2400" dirty="0" err="1"/>
              <a:t>CalOES</a:t>
            </a:r>
            <a:r>
              <a:rPr lang="en-US" sz="2400" dirty="0"/>
              <a:t> to biennially convene key government agencies, private businesses, nonprofit organizations, and lifeline operators to participate in tabletop exercises to discuss and evaluate the participant’s emergency preparedness plans under various simulated catastrophic disaster situations. </a:t>
            </a:r>
            <a:endParaRPr lang="en-US" sz="1000" b="1" dirty="0"/>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Support if Amended</a:t>
            </a:r>
          </a:p>
          <a:p>
            <a:pPr marL="228600" indent="0">
              <a:spcBef>
                <a:spcPts val="0"/>
              </a:spcBef>
              <a:buNone/>
            </a:pPr>
            <a:endParaRPr lang="en-US" sz="2400" dirty="0"/>
          </a:p>
          <a:p>
            <a:pPr marL="228600" indent="0">
              <a:spcBef>
                <a:spcPts val="0"/>
              </a:spcBef>
              <a:buNone/>
            </a:pPr>
            <a:endParaRPr lang="en-US" sz="2400" dirty="0"/>
          </a:p>
          <a:p>
            <a:endParaRPr lang="en-US" sz="2400" dirty="0"/>
          </a:p>
        </p:txBody>
      </p:sp>
    </p:spTree>
    <p:extLst>
      <p:ext uri="{BB962C8B-B14F-4D97-AF65-F5344CB8AC3E}">
        <p14:creationId xmlns:p14="http://schemas.microsoft.com/office/powerpoint/2010/main" val="2637331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Homelessness</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SB 344 (Hertzberg) Homeless Shelters Grants. Pets and Veterinary Services.</a:t>
            </a:r>
          </a:p>
          <a:p>
            <a:pPr marL="228600" indent="0">
              <a:lnSpc>
                <a:spcPct val="100000"/>
              </a:lnSpc>
              <a:spcBef>
                <a:spcPts val="0"/>
              </a:spcBef>
              <a:buNone/>
            </a:pPr>
            <a:r>
              <a:rPr lang="en-US" sz="2400" dirty="0"/>
              <a:t>This measure would require the Department of Housing and Community Development to develop and administer a program to award grants to qualified homeless shelters for the provision of shelter, food, and basic veterinary services for pets owned by people experiencing homelessness.</a:t>
            </a:r>
            <a:endParaRPr lang="en-US" sz="1000" b="1" dirty="0"/>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Support</a:t>
            </a:r>
          </a:p>
          <a:p>
            <a:pPr marL="228600" indent="0">
              <a:spcBef>
                <a:spcPts val="0"/>
              </a:spcBef>
              <a:buNone/>
            </a:pPr>
            <a:endParaRPr lang="en-US" dirty="0"/>
          </a:p>
        </p:txBody>
      </p:sp>
    </p:spTree>
    <p:extLst>
      <p:ext uri="{BB962C8B-B14F-4D97-AF65-F5344CB8AC3E}">
        <p14:creationId xmlns:p14="http://schemas.microsoft.com/office/powerpoint/2010/main" val="3401050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Children, Child Care, and Youth Programs</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755287"/>
            <a:ext cx="10515600" cy="4351338"/>
          </a:xfrm>
          <a:prstGeom prst="rect">
            <a:avLst/>
          </a:prstGeom>
        </p:spPr>
        <p:txBody>
          <a:bodyPr/>
          <a:lstStyle/>
          <a:p>
            <a:pPr marL="228600" indent="0">
              <a:lnSpc>
                <a:spcPct val="100000"/>
              </a:lnSpc>
              <a:spcBef>
                <a:spcPts val="0"/>
              </a:spcBef>
              <a:buNone/>
            </a:pPr>
            <a:r>
              <a:rPr lang="en-US" sz="2400" b="1" dirty="0"/>
              <a:t>AB 46 (Luz Rivas) California Youth Empowerment Act.</a:t>
            </a:r>
          </a:p>
          <a:p>
            <a:pPr marL="228600" indent="0">
              <a:lnSpc>
                <a:spcPct val="100000"/>
              </a:lnSpc>
              <a:spcBef>
                <a:spcPts val="0"/>
              </a:spcBef>
              <a:buNone/>
            </a:pPr>
            <a:r>
              <a:rPr lang="en-US" sz="2400" dirty="0"/>
              <a:t>This measure would create the California Youth Empowerment Act to address the growing need to engage youth directly with policymakers. </a:t>
            </a:r>
          </a:p>
          <a:p>
            <a:pPr marL="228600" indent="0">
              <a:lnSpc>
                <a:spcPct val="100000"/>
              </a:lnSpc>
              <a:spcBef>
                <a:spcPts val="0"/>
              </a:spcBef>
              <a:buNone/>
            </a:pPr>
            <a:endParaRPr lang="en-US" sz="1000" dirty="0"/>
          </a:p>
          <a:p>
            <a:pPr marL="228600" indent="0">
              <a:lnSpc>
                <a:spcPct val="100000"/>
              </a:lnSpc>
              <a:spcBef>
                <a:spcPts val="0"/>
              </a:spcBef>
              <a:buNone/>
            </a:pPr>
            <a:r>
              <a:rPr lang="en-US" sz="2400" dirty="0"/>
              <a:t>The measure would also establish the California Youth Empowerment Commission in state government to provide meaningful opportunities for civic engagement to improve the quality of life for California’s disconnected and disadvantaged youth.</a:t>
            </a:r>
            <a:endParaRPr lang="en-US" sz="1000" b="1" dirty="0"/>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Support</a:t>
            </a:r>
          </a:p>
          <a:p>
            <a:pPr marL="228600" indent="0">
              <a:spcBef>
                <a:spcPts val="0"/>
              </a:spcBef>
              <a:buNone/>
            </a:pPr>
            <a:endParaRPr lang="en-US" dirty="0"/>
          </a:p>
        </p:txBody>
      </p:sp>
    </p:spTree>
    <p:extLst>
      <p:ext uri="{BB962C8B-B14F-4D97-AF65-F5344CB8AC3E}">
        <p14:creationId xmlns:p14="http://schemas.microsoft.com/office/powerpoint/2010/main" val="2003498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Children, Child Care, and Youth Programs</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SB 50 (Limon) Early Learning and Care. </a:t>
            </a:r>
          </a:p>
          <a:p>
            <a:pPr marL="228600" indent="0">
              <a:lnSpc>
                <a:spcPct val="100000"/>
              </a:lnSpc>
              <a:spcBef>
                <a:spcPts val="0"/>
              </a:spcBef>
              <a:buNone/>
            </a:pPr>
            <a:r>
              <a:rPr lang="en-US" sz="2400" dirty="0"/>
              <a:t>This measure would expand the range of types of childcare and early learning services that a state preschool contracting agency may provide.</a:t>
            </a:r>
            <a:endParaRPr lang="en-US" sz="1000" b="1" dirty="0"/>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Support</a:t>
            </a:r>
          </a:p>
          <a:p>
            <a:pPr marL="228600" indent="0">
              <a:spcBef>
                <a:spcPts val="0"/>
              </a:spcBef>
              <a:buNone/>
            </a:pPr>
            <a:endParaRPr lang="en-US" dirty="0"/>
          </a:p>
        </p:txBody>
      </p:sp>
    </p:spTree>
    <p:extLst>
      <p:ext uri="{BB962C8B-B14F-4D97-AF65-F5344CB8AC3E}">
        <p14:creationId xmlns:p14="http://schemas.microsoft.com/office/powerpoint/2010/main" val="1522469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18F818-A10F-4D02-995A-330B04B31E31}"/>
              </a:ext>
            </a:extLst>
          </p:cNvPr>
          <p:cNvSpPr txBox="1"/>
          <p:nvPr/>
        </p:nvSpPr>
        <p:spPr>
          <a:xfrm>
            <a:off x="217579" y="806613"/>
            <a:ext cx="4494276" cy="892552"/>
          </a:xfrm>
          <a:prstGeom prst="rect">
            <a:avLst/>
          </a:prstGeom>
          <a:noFill/>
        </p:spPr>
        <p:txBody>
          <a:bodyPr wrap="square" rtlCol="0">
            <a:spAutoFit/>
          </a:bodyPr>
          <a:lstStyle/>
          <a:p>
            <a:r>
              <a:rPr lang="en-US" sz="2600" b="1" dirty="0">
                <a:solidFill>
                  <a:srgbClr val="FFC222"/>
                </a:solidFill>
                <a:latin typeface="Century Gothic" panose="020B0502020202020204" pitchFamily="34" charset="0"/>
              </a:rPr>
              <a:t>Summer Recess Briefing </a:t>
            </a:r>
          </a:p>
          <a:p>
            <a:r>
              <a:rPr lang="en-US" sz="2600" b="1" dirty="0">
                <a:solidFill>
                  <a:srgbClr val="FFC222"/>
                </a:solidFill>
                <a:latin typeface="Century Gothic" panose="020B0502020202020204" pitchFamily="34" charset="0"/>
              </a:rPr>
              <a:t>on Priority Bills</a:t>
            </a:r>
          </a:p>
        </p:txBody>
      </p:sp>
      <p:sp>
        <p:nvSpPr>
          <p:cNvPr id="3" name="TextBox 2">
            <a:extLst>
              <a:ext uri="{FF2B5EF4-FFF2-40B4-BE49-F238E27FC236}">
                <a16:creationId xmlns:a16="http://schemas.microsoft.com/office/drawing/2014/main" id="{FA5CD47D-60C8-4DB9-95EA-B9D1943659AC}"/>
              </a:ext>
            </a:extLst>
          </p:cNvPr>
          <p:cNvSpPr txBox="1"/>
          <p:nvPr/>
        </p:nvSpPr>
        <p:spPr>
          <a:xfrm>
            <a:off x="4416251" y="2310374"/>
            <a:ext cx="7465925" cy="646331"/>
          </a:xfrm>
          <a:prstGeom prst="rect">
            <a:avLst/>
          </a:prstGeom>
          <a:noFill/>
        </p:spPr>
        <p:txBody>
          <a:bodyPr wrap="square" rtlCol="0">
            <a:spAutoFit/>
          </a:bodyPr>
          <a:lstStyle/>
          <a:p>
            <a:pPr algn="r"/>
            <a:r>
              <a:rPr lang="en-US" sz="3600" b="1" dirty="0">
                <a:solidFill>
                  <a:srgbClr val="317297"/>
                </a:solidFill>
                <a:latin typeface="Century Gothic" panose="020B0502020202020204" pitchFamily="34" charset="0"/>
              </a:rPr>
              <a:t>Environmental Quality</a:t>
            </a:r>
          </a:p>
        </p:txBody>
      </p:sp>
      <p:sp>
        <p:nvSpPr>
          <p:cNvPr id="4" name="TextBox 3">
            <a:extLst>
              <a:ext uri="{FF2B5EF4-FFF2-40B4-BE49-F238E27FC236}">
                <a16:creationId xmlns:a16="http://schemas.microsoft.com/office/drawing/2014/main" id="{DF4B034E-9824-437C-A6BB-FC480069D0DC}"/>
              </a:ext>
            </a:extLst>
          </p:cNvPr>
          <p:cNvSpPr txBox="1"/>
          <p:nvPr/>
        </p:nvSpPr>
        <p:spPr>
          <a:xfrm>
            <a:off x="8405720" y="806613"/>
            <a:ext cx="3547872" cy="492443"/>
          </a:xfrm>
          <a:prstGeom prst="rect">
            <a:avLst/>
          </a:prstGeom>
          <a:noFill/>
        </p:spPr>
        <p:txBody>
          <a:bodyPr wrap="square" rtlCol="0">
            <a:spAutoFit/>
          </a:bodyPr>
          <a:lstStyle/>
          <a:p>
            <a:pPr algn="r"/>
            <a:r>
              <a:rPr lang="en-US" sz="2600" b="1" dirty="0">
                <a:solidFill>
                  <a:srgbClr val="FFC222"/>
                </a:solidFill>
                <a:latin typeface="Century Gothic" panose="020B0502020202020204" pitchFamily="34" charset="0"/>
              </a:rPr>
              <a:t>July 22, 2021</a:t>
            </a:r>
          </a:p>
        </p:txBody>
      </p:sp>
      <p:sp>
        <p:nvSpPr>
          <p:cNvPr id="5" name="TextBox 4">
            <a:extLst>
              <a:ext uri="{FF2B5EF4-FFF2-40B4-BE49-F238E27FC236}">
                <a16:creationId xmlns:a16="http://schemas.microsoft.com/office/drawing/2014/main" id="{B05A1F1F-E4D5-4291-8F93-ED3163A6E96D}"/>
              </a:ext>
            </a:extLst>
          </p:cNvPr>
          <p:cNvSpPr txBox="1"/>
          <p:nvPr/>
        </p:nvSpPr>
        <p:spPr>
          <a:xfrm>
            <a:off x="5379429" y="5070035"/>
            <a:ext cx="6574163" cy="1200329"/>
          </a:xfrm>
          <a:prstGeom prst="rect">
            <a:avLst/>
          </a:prstGeom>
          <a:noFill/>
        </p:spPr>
        <p:txBody>
          <a:bodyPr wrap="square" rtlCol="0">
            <a:spAutoFit/>
          </a:bodyPr>
          <a:lstStyle/>
          <a:p>
            <a:pPr algn="r"/>
            <a:r>
              <a:rPr lang="en-US" sz="2400" b="1" dirty="0">
                <a:solidFill>
                  <a:schemeClr val="bg1"/>
                </a:solidFill>
                <a:latin typeface="Century Gothic" panose="020B0502020202020204" pitchFamily="34" charset="0"/>
              </a:rPr>
              <a:t>Derek Dolfie</a:t>
            </a:r>
          </a:p>
          <a:p>
            <a:pPr algn="r"/>
            <a:r>
              <a:rPr lang="en-US" sz="2400" dirty="0">
                <a:solidFill>
                  <a:schemeClr val="bg1"/>
                </a:solidFill>
                <a:latin typeface="Arial" panose="020B0604020202020204" pitchFamily="34" charset="0"/>
                <a:cs typeface="Arial" panose="020B0604020202020204" pitchFamily="34" charset="0"/>
              </a:rPr>
              <a:t>Legislative Affairs, Lobbyist</a:t>
            </a:r>
          </a:p>
          <a:p>
            <a:pPr algn="r"/>
            <a:r>
              <a:rPr lang="en-US" sz="2400" dirty="0">
                <a:solidFill>
                  <a:schemeClr val="bg1"/>
                </a:solidFill>
                <a:latin typeface="Arial" panose="020B0604020202020204" pitchFamily="34" charset="0"/>
                <a:cs typeface="Arial" panose="020B0604020202020204" pitchFamily="34" charset="0"/>
              </a:rPr>
              <a:t>ddolfie@calcities.org</a:t>
            </a:r>
            <a:endParaRPr lang="en-US" sz="2000" dirty="0"/>
          </a:p>
        </p:txBody>
      </p:sp>
    </p:spTree>
    <p:extLst>
      <p:ext uri="{BB962C8B-B14F-4D97-AF65-F5344CB8AC3E}">
        <p14:creationId xmlns:p14="http://schemas.microsoft.com/office/powerpoint/2010/main" val="365033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Climate Change and Resiliency</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764079"/>
            <a:ext cx="10515600" cy="4351338"/>
          </a:xfrm>
          <a:prstGeom prst="rect">
            <a:avLst/>
          </a:prstGeom>
        </p:spPr>
        <p:txBody>
          <a:bodyPr/>
          <a:lstStyle/>
          <a:p>
            <a:pPr marL="228600" indent="0">
              <a:lnSpc>
                <a:spcPct val="100000"/>
              </a:lnSpc>
              <a:spcBef>
                <a:spcPts val="0"/>
              </a:spcBef>
              <a:buNone/>
            </a:pPr>
            <a:r>
              <a:rPr lang="en-US" sz="2400" b="1" dirty="0"/>
              <a:t>AB 897 (Mullin) Office of Planning and Research. Regional Climate Networks. Climate Adaptation Action Plans.</a:t>
            </a:r>
          </a:p>
          <a:p>
            <a:pPr marL="228600" indent="0">
              <a:lnSpc>
                <a:spcPct val="100000"/>
              </a:lnSpc>
              <a:spcBef>
                <a:spcPts val="0"/>
              </a:spcBef>
              <a:buNone/>
            </a:pPr>
            <a:r>
              <a:rPr lang="en-US" sz="2400" dirty="0"/>
              <a:t>This measure would authorize eligible entities, such as local governments, to establish and participate in a regional climate network and require the networks to develop and submit a climate action plan to the Office of Planning and Research (OPR). </a:t>
            </a:r>
          </a:p>
          <a:p>
            <a:pPr marL="228600" indent="0">
              <a:lnSpc>
                <a:spcPct val="100000"/>
              </a:lnSpc>
              <a:spcBef>
                <a:spcPts val="0"/>
              </a:spcBef>
              <a:buNone/>
            </a:pPr>
            <a:endParaRPr lang="en-US" sz="1000" dirty="0"/>
          </a:p>
          <a:p>
            <a:pPr marL="228600" indent="0">
              <a:lnSpc>
                <a:spcPct val="100000"/>
              </a:lnSpc>
              <a:spcBef>
                <a:spcPts val="0"/>
              </a:spcBef>
              <a:buNone/>
            </a:pPr>
            <a:r>
              <a:rPr lang="en-US" sz="2400" dirty="0"/>
              <a:t>The measure would require the OPR to develop guidelines and assistance to the establishment of such networks. </a:t>
            </a:r>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Support</a:t>
            </a:r>
          </a:p>
          <a:p>
            <a:pPr marL="228600" indent="0">
              <a:spcBef>
                <a:spcPts val="0"/>
              </a:spcBef>
              <a:buNone/>
            </a:pPr>
            <a:endParaRPr lang="en-US" sz="2400" dirty="0"/>
          </a:p>
        </p:txBody>
      </p:sp>
    </p:spTree>
    <p:extLst>
      <p:ext uri="{BB962C8B-B14F-4D97-AF65-F5344CB8AC3E}">
        <p14:creationId xmlns:p14="http://schemas.microsoft.com/office/powerpoint/2010/main" val="2333105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Climate Change and Resiliency</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781665"/>
            <a:ext cx="10515600" cy="4351338"/>
          </a:xfrm>
          <a:prstGeom prst="rect">
            <a:avLst/>
          </a:prstGeom>
        </p:spPr>
        <p:txBody>
          <a:bodyPr/>
          <a:lstStyle/>
          <a:p>
            <a:pPr marL="228600" indent="0">
              <a:lnSpc>
                <a:spcPct val="100000"/>
              </a:lnSpc>
              <a:spcBef>
                <a:spcPts val="0"/>
              </a:spcBef>
              <a:buNone/>
            </a:pPr>
            <a:r>
              <a:rPr lang="en-US" sz="2400" b="1" dirty="0"/>
              <a:t>AB 585 (Luz Rivas) Climate Change. Extreme Heat and Community Resilience Program.</a:t>
            </a:r>
          </a:p>
          <a:p>
            <a:pPr marL="228600" indent="0">
              <a:lnSpc>
                <a:spcPct val="100000"/>
              </a:lnSpc>
              <a:spcBef>
                <a:spcPts val="0"/>
              </a:spcBef>
              <a:buNone/>
            </a:pPr>
            <a:r>
              <a:rPr lang="en-US" sz="2400" dirty="0"/>
              <a:t>This measure would establish the Extreme Heat and Community Resilience Program within OPR to coordinate the state’s efforts to address extreme heat and facilitate the implementation of local, regional, and state planning efforts.</a:t>
            </a:r>
          </a:p>
          <a:p>
            <a:pPr marL="228600" indent="0">
              <a:lnSpc>
                <a:spcPct val="100000"/>
              </a:lnSpc>
              <a:spcBef>
                <a:spcPts val="0"/>
              </a:spcBef>
              <a:buNone/>
            </a:pPr>
            <a:endParaRPr lang="en-US" sz="1000" dirty="0"/>
          </a:p>
          <a:p>
            <a:pPr marL="228600" indent="0">
              <a:lnSpc>
                <a:spcPct val="100000"/>
              </a:lnSpc>
              <a:spcBef>
                <a:spcPts val="0"/>
              </a:spcBef>
              <a:buNone/>
            </a:pPr>
            <a:r>
              <a:rPr lang="en-US" sz="2400" dirty="0"/>
              <a:t>The measure would, upon appropriation from the Legislature, award competitive grants to eligible entities for implementation of those projects.</a:t>
            </a:r>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Support</a:t>
            </a:r>
          </a:p>
          <a:p>
            <a:pPr marL="228600" indent="0">
              <a:spcBef>
                <a:spcPts val="0"/>
              </a:spcBef>
              <a:buNone/>
            </a:pPr>
            <a:endParaRPr lang="en-US" sz="2400" dirty="0"/>
          </a:p>
        </p:txBody>
      </p:sp>
    </p:spTree>
    <p:extLst>
      <p:ext uri="{BB962C8B-B14F-4D97-AF65-F5344CB8AC3E}">
        <p14:creationId xmlns:p14="http://schemas.microsoft.com/office/powerpoint/2010/main" val="3850194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Energy and Utilities</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561862"/>
            <a:ext cx="10515600" cy="4351338"/>
          </a:xfrm>
          <a:prstGeom prst="rect">
            <a:avLst/>
          </a:prstGeom>
        </p:spPr>
        <p:txBody>
          <a:bodyPr/>
          <a:lstStyle/>
          <a:p>
            <a:pPr marL="228600" indent="0">
              <a:lnSpc>
                <a:spcPct val="100000"/>
              </a:lnSpc>
              <a:spcBef>
                <a:spcPts val="0"/>
              </a:spcBef>
              <a:buNone/>
            </a:pPr>
            <a:r>
              <a:rPr lang="en-US" sz="2200" b="1" dirty="0"/>
              <a:t>SB 99 (Dodd) Community Energy Resilience Act of 2021.</a:t>
            </a:r>
          </a:p>
          <a:p>
            <a:pPr marL="228600" indent="0">
              <a:lnSpc>
                <a:spcPct val="100000"/>
              </a:lnSpc>
              <a:spcBef>
                <a:spcPts val="0"/>
              </a:spcBef>
              <a:buNone/>
            </a:pPr>
            <a:r>
              <a:rPr lang="en-US" sz="2200" dirty="0"/>
              <a:t>This measure would require the Energy Commission (CEC) to develop and implement a grant program for local governments to develop community energy resilience plans. The measure would also require the CEC to develop and adopt project evaluation guidelines for applicants to submit a funding proposal to develop a community energy resilience plan. </a:t>
            </a:r>
          </a:p>
          <a:p>
            <a:pPr marL="228600" indent="0">
              <a:lnSpc>
                <a:spcPct val="100000"/>
              </a:lnSpc>
              <a:spcBef>
                <a:spcPts val="0"/>
              </a:spcBef>
              <a:buNone/>
            </a:pPr>
            <a:endParaRPr lang="en-US" sz="1000" dirty="0"/>
          </a:p>
          <a:p>
            <a:pPr marL="228600" indent="0">
              <a:lnSpc>
                <a:spcPct val="100000"/>
              </a:lnSpc>
              <a:spcBef>
                <a:spcPts val="0"/>
              </a:spcBef>
              <a:buNone/>
            </a:pPr>
            <a:r>
              <a:rPr lang="en-US" sz="2200" dirty="0"/>
              <a:t>If a local government receives funding from this program they must:</a:t>
            </a:r>
          </a:p>
          <a:p>
            <a:pPr marL="228600" indent="0">
              <a:lnSpc>
                <a:spcPct val="100000"/>
              </a:lnSpc>
              <a:spcBef>
                <a:spcPts val="0"/>
              </a:spcBef>
              <a:buNone/>
            </a:pPr>
            <a:r>
              <a:rPr lang="en-US" sz="2200" dirty="0"/>
              <a:t>Conduct an analysis of critical facilities, identify areas most likely to experience loss of power, and include a preliminary feasibility analysis of expected costs and benefits for anticipated projects in the city. </a:t>
            </a:r>
            <a:endParaRPr lang="en-US" sz="1000" dirty="0"/>
          </a:p>
          <a:p>
            <a:pPr marL="228600" indent="0">
              <a:lnSpc>
                <a:spcPct val="100000"/>
              </a:lnSpc>
              <a:spcBef>
                <a:spcPts val="0"/>
              </a:spcBef>
              <a:buNone/>
            </a:pPr>
            <a:br>
              <a:rPr lang="en-US" sz="1000" b="1" dirty="0"/>
            </a:br>
            <a:r>
              <a:rPr lang="en-US" sz="2200" b="1" dirty="0"/>
              <a:t>Cal Cities Position: </a:t>
            </a:r>
            <a:r>
              <a:rPr lang="en-US" sz="2200" b="1" i="1" dirty="0"/>
              <a:t>Support</a:t>
            </a:r>
          </a:p>
          <a:p>
            <a:pPr marL="228600" indent="0">
              <a:spcBef>
                <a:spcPts val="0"/>
              </a:spcBef>
              <a:buNone/>
            </a:pPr>
            <a:endParaRPr lang="en-US" sz="2000" dirty="0"/>
          </a:p>
        </p:txBody>
      </p:sp>
    </p:spTree>
    <p:extLst>
      <p:ext uri="{BB962C8B-B14F-4D97-AF65-F5344CB8AC3E}">
        <p14:creationId xmlns:p14="http://schemas.microsoft.com/office/powerpoint/2010/main" val="1438517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Sea Level Rise and Coastal Issues</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790457"/>
            <a:ext cx="10515600" cy="4351338"/>
          </a:xfrm>
          <a:prstGeom prst="rect">
            <a:avLst/>
          </a:prstGeom>
        </p:spPr>
        <p:txBody>
          <a:bodyPr/>
          <a:lstStyle/>
          <a:p>
            <a:pPr marL="228600" indent="0">
              <a:lnSpc>
                <a:spcPct val="100000"/>
              </a:lnSpc>
              <a:spcBef>
                <a:spcPts val="0"/>
              </a:spcBef>
              <a:buNone/>
            </a:pPr>
            <a:r>
              <a:rPr lang="en-US" sz="2400" b="1" dirty="0"/>
              <a:t>SB 1 (Atkins) Coastal Resources. Sea Level Rise.</a:t>
            </a:r>
          </a:p>
          <a:p>
            <a:pPr marL="228600" indent="0">
              <a:lnSpc>
                <a:spcPct val="100000"/>
              </a:lnSpc>
              <a:spcBef>
                <a:spcPts val="0"/>
              </a:spcBef>
              <a:buNone/>
            </a:pPr>
            <a:r>
              <a:rPr lang="en-US" sz="2400" dirty="0"/>
              <a:t>This measure would direct the California Coastal Commission to take into account sea level rise in its coastal planning, development, and mitigation efforts; establish a collaborative within the Ocean Protection Council to help provide local and regional planning and mitigation strategies for sea level rise; and would make public funding available both for local sea level rise planning efforts, and for community outreach and education for disadvantaged communities along the coast.</a:t>
            </a:r>
            <a:br>
              <a:rPr lang="en-US" sz="2400" dirty="0"/>
            </a:br>
            <a:endParaRPr lang="en-US" sz="1000" dirty="0"/>
          </a:p>
          <a:p>
            <a:pPr marL="228600" indent="0">
              <a:lnSpc>
                <a:spcPct val="100000"/>
              </a:lnSpc>
              <a:spcBef>
                <a:spcPts val="0"/>
              </a:spcBef>
              <a:buNone/>
            </a:pPr>
            <a:r>
              <a:rPr lang="en-US" sz="2400" b="1" dirty="0"/>
              <a:t>Cal Cities Position: </a:t>
            </a:r>
            <a:r>
              <a:rPr lang="en-US" sz="2400" b="1" i="1" dirty="0"/>
              <a:t>Support</a:t>
            </a:r>
          </a:p>
          <a:p>
            <a:pPr marL="228600" indent="0">
              <a:spcBef>
                <a:spcPts val="0"/>
              </a:spcBef>
              <a:buNone/>
            </a:pPr>
            <a:endParaRPr lang="en-US" sz="2000" b="1" dirty="0"/>
          </a:p>
          <a:p>
            <a:pPr marL="228600" indent="0">
              <a:spcBef>
                <a:spcPts val="0"/>
              </a:spcBef>
              <a:buNone/>
            </a:pPr>
            <a:endParaRPr lang="en-US" sz="2000" dirty="0"/>
          </a:p>
        </p:txBody>
      </p:sp>
    </p:spTree>
    <p:extLst>
      <p:ext uri="{BB962C8B-B14F-4D97-AF65-F5344CB8AC3E}">
        <p14:creationId xmlns:p14="http://schemas.microsoft.com/office/powerpoint/2010/main" val="12645835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Sea Level Rise and Coastal Issue</a:t>
            </a:r>
            <a:r>
              <a:rPr lang="en-US" dirty="0"/>
              <a:t>s</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SB 418 (Laird) Sea Level Rise Planning. Database.</a:t>
            </a:r>
          </a:p>
          <a:p>
            <a:pPr marL="228600" indent="0">
              <a:lnSpc>
                <a:spcPct val="100000"/>
              </a:lnSpc>
              <a:spcBef>
                <a:spcPts val="0"/>
              </a:spcBef>
              <a:buNone/>
            </a:pPr>
            <a:r>
              <a:rPr lang="en-US" sz="2400" dirty="0"/>
              <a:t>This measure would extend the sunset date for OPR’s Planning for Sea Level Rise Database by five years from Jan 1, 2023 to Jan 1, 2028.</a:t>
            </a:r>
          </a:p>
          <a:p>
            <a:pPr marL="228600" indent="0">
              <a:lnSpc>
                <a:spcPct val="100000"/>
              </a:lnSpc>
              <a:spcBef>
                <a:spcPts val="0"/>
              </a:spcBef>
              <a:buNone/>
            </a:pPr>
            <a:endParaRPr lang="en-US" sz="1000" dirty="0"/>
          </a:p>
          <a:p>
            <a:pPr marL="228600" indent="0">
              <a:lnSpc>
                <a:spcPct val="100000"/>
              </a:lnSpc>
              <a:spcBef>
                <a:spcPts val="0"/>
              </a:spcBef>
              <a:buNone/>
            </a:pPr>
            <a:r>
              <a:rPr lang="en-US" sz="2400" b="1" dirty="0"/>
              <a:t>Cal Cities Position: </a:t>
            </a:r>
            <a:r>
              <a:rPr lang="en-US" sz="2400" b="1" i="1" dirty="0"/>
              <a:t>Support</a:t>
            </a:r>
          </a:p>
          <a:p>
            <a:pPr marL="228600" indent="0">
              <a:spcBef>
                <a:spcPts val="0"/>
              </a:spcBef>
              <a:buNone/>
            </a:pPr>
            <a:endParaRPr lang="en-US" sz="2000" dirty="0"/>
          </a:p>
        </p:txBody>
      </p:sp>
    </p:spTree>
    <p:extLst>
      <p:ext uri="{BB962C8B-B14F-4D97-AF65-F5344CB8AC3E}">
        <p14:creationId xmlns:p14="http://schemas.microsoft.com/office/powerpoint/2010/main" val="976442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Solid Waste and Recycling</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AB 1311 (Wood) Recycling. Beverage Containers.</a:t>
            </a:r>
          </a:p>
          <a:p>
            <a:pPr marL="228600" indent="0">
              <a:lnSpc>
                <a:spcPct val="100000"/>
              </a:lnSpc>
              <a:spcBef>
                <a:spcPts val="0"/>
              </a:spcBef>
              <a:buNone/>
            </a:pPr>
            <a:r>
              <a:rPr lang="en-US" sz="2400" dirty="0"/>
              <a:t>This measure would expand beverage container redemption opportunities under the California Beverage Container</a:t>
            </a:r>
          </a:p>
          <a:p>
            <a:pPr marL="228600" indent="0">
              <a:lnSpc>
                <a:spcPct val="100000"/>
              </a:lnSpc>
              <a:spcBef>
                <a:spcPts val="0"/>
              </a:spcBef>
              <a:buNone/>
            </a:pPr>
            <a:r>
              <a:rPr lang="en-US" sz="2400" dirty="0"/>
              <a:t>Recycling and Litter Reduction Act.</a:t>
            </a:r>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Support</a:t>
            </a:r>
            <a:endParaRPr lang="en-US" sz="2400" i="1" dirty="0"/>
          </a:p>
        </p:txBody>
      </p:sp>
    </p:spTree>
    <p:extLst>
      <p:ext uri="{BB962C8B-B14F-4D97-AF65-F5344CB8AC3E}">
        <p14:creationId xmlns:p14="http://schemas.microsoft.com/office/powerpoint/2010/main" val="15021940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Solid Waste and Recycling</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SB 619 (Laird) Organic Waste. Reduction Regulations</a:t>
            </a:r>
          </a:p>
          <a:p>
            <a:pPr marL="228600" indent="0">
              <a:lnSpc>
                <a:spcPct val="100000"/>
              </a:lnSpc>
              <a:spcBef>
                <a:spcPts val="0"/>
              </a:spcBef>
              <a:buNone/>
            </a:pPr>
            <a:r>
              <a:rPr lang="en-US" sz="2400" dirty="0"/>
              <a:t>This measure is aiming to help local governments implement SB</a:t>
            </a:r>
          </a:p>
          <a:p>
            <a:pPr marL="228600" indent="0">
              <a:lnSpc>
                <a:spcPct val="100000"/>
              </a:lnSpc>
              <a:spcBef>
                <a:spcPts val="0"/>
              </a:spcBef>
              <a:buNone/>
            </a:pPr>
            <a:r>
              <a:rPr lang="en-US" sz="2400" dirty="0"/>
              <a:t>1383 (Lara, 2016) and the subsequent CalRecycle organic waste regulations.</a:t>
            </a:r>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Support</a:t>
            </a:r>
            <a:endParaRPr lang="en-US" sz="2400" i="1" dirty="0"/>
          </a:p>
        </p:txBody>
      </p:sp>
    </p:spTree>
    <p:extLst>
      <p:ext uri="{BB962C8B-B14F-4D97-AF65-F5344CB8AC3E}">
        <p14:creationId xmlns:p14="http://schemas.microsoft.com/office/powerpoint/2010/main" val="35922452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Toxic Materials</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AB 332 (Committee on Environmental Safety and Toxic Materials) Hazardous Waste. Treated Wood Waste. Management Standards.</a:t>
            </a:r>
          </a:p>
          <a:p>
            <a:pPr marL="228600" indent="0">
              <a:lnSpc>
                <a:spcPct val="100000"/>
              </a:lnSpc>
              <a:spcBef>
                <a:spcPts val="0"/>
              </a:spcBef>
              <a:buNone/>
            </a:pPr>
            <a:r>
              <a:rPr lang="en-US" sz="2400" dirty="0"/>
              <a:t>This measure would authorize treated wood waste to be managed under alternative management standards instead of as a hazardous waste.</a:t>
            </a:r>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Support</a:t>
            </a:r>
            <a:endParaRPr lang="en-US" sz="2400" i="1" dirty="0"/>
          </a:p>
        </p:txBody>
      </p:sp>
    </p:spTree>
    <p:extLst>
      <p:ext uri="{BB962C8B-B14F-4D97-AF65-F5344CB8AC3E}">
        <p14:creationId xmlns:p14="http://schemas.microsoft.com/office/powerpoint/2010/main" val="3268899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BCF8BC3-E886-440D-AE56-57ECFCCCA9BD}"/>
              </a:ext>
            </a:extLst>
          </p:cNvPr>
          <p:cNvSpPr>
            <a:spLocks noGrp="1"/>
          </p:cNvSpPr>
          <p:nvPr>
            <p:ph type="body" sz="quarter" idx="14"/>
          </p:nvPr>
        </p:nvSpPr>
        <p:spPr/>
        <p:txBody>
          <a:bodyPr/>
          <a:lstStyle/>
          <a:p>
            <a:r>
              <a:rPr lang="en-US" dirty="0"/>
              <a:t>Questions?</a:t>
            </a:r>
          </a:p>
        </p:txBody>
      </p:sp>
      <p:sp>
        <p:nvSpPr>
          <p:cNvPr id="3" name="Content Placeholder 2">
            <a:extLst>
              <a:ext uri="{FF2B5EF4-FFF2-40B4-BE49-F238E27FC236}">
                <a16:creationId xmlns:a16="http://schemas.microsoft.com/office/drawing/2014/main" id="{BFC95C8D-24EF-48E0-BF51-0709FA51F9BA}"/>
              </a:ext>
            </a:extLst>
          </p:cNvPr>
          <p:cNvSpPr>
            <a:spLocks noGrp="1"/>
          </p:cNvSpPr>
          <p:nvPr>
            <p:ph sz="quarter" idx="15"/>
          </p:nvPr>
        </p:nvSpPr>
        <p:spPr/>
        <p:txBody>
          <a:bodyPr/>
          <a:lstStyle/>
          <a:p>
            <a:r>
              <a:rPr lang="en-US" b="1" dirty="0"/>
              <a:t>Derek Dolfie</a:t>
            </a:r>
          </a:p>
          <a:p>
            <a:r>
              <a:rPr lang="en-US" sz="2000" dirty="0"/>
              <a:t>Legislative Affairs, Lobbyist</a:t>
            </a:r>
          </a:p>
          <a:p>
            <a:r>
              <a:rPr lang="en-US" sz="2000" dirty="0"/>
              <a:t>ddolfie@calcities.org  </a:t>
            </a:r>
            <a:r>
              <a:rPr lang="en-US" sz="2000" dirty="0">
                <a:solidFill>
                  <a:srgbClr val="F5BD35"/>
                </a:solidFill>
                <a:latin typeface="Arial" panose="020B0604020202020204" pitchFamily="34" charset="0"/>
                <a:cs typeface="Arial" panose="020B0604020202020204" pitchFamily="34" charset="0"/>
              </a:rPr>
              <a:t>•</a:t>
            </a:r>
            <a:r>
              <a:rPr lang="en-US" sz="2000" dirty="0"/>
              <a:t>  916-658-8218</a:t>
            </a:r>
          </a:p>
        </p:txBody>
      </p:sp>
    </p:spTree>
    <p:extLst>
      <p:ext uri="{BB962C8B-B14F-4D97-AF65-F5344CB8AC3E}">
        <p14:creationId xmlns:p14="http://schemas.microsoft.com/office/powerpoint/2010/main" val="10093508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18F818-A10F-4D02-995A-330B04B31E31}"/>
              </a:ext>
            </a:extLst>
          </p:cNvPr>
          <p:cNvSpPr txBox="1"/>
          <p:nvPr/>
        </p:nvSpPr>
        <p:spPr>
          <a:xfrm>
            <a:off x="217579" y="806613"/>
            <a:ext cx="4494276"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FFC222"/>
                </a:solidFill>
                <a:effectLst/>
                <a:uLnTx/>
                <a:uFillTx/>
                <a:latin typeface="Century Gothic" panose="020B0502020202020204" pitchFamily="34" charset="0"/>
                <a:ea typeface="+mn-ea"/>
                <a:cs typeface="+mn-cs"/>
              </a:rPr>
              <a:t>Summer Recess Briefing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FFC222"/>
                </a:solidFill>
                <a:effectLst/>
                <a:uLnTx/>
                <a:uFillTx/>
                <a:latin typeface="Century Gothic" panose="020B0502020202020204" pitchFamily="34" charset="0"/>
                <a:ea typeface="+mn-ea"/>
                <a:cs typeface="+mn-cs"/>
              </a:rPr>
              <a:t>on Priority Bills</a:t>
            </a:r>
          </a:p>
        </p:txBody>
      </p:sp>
      <p:sp>
        <p:nvSpPr>
          <p:cNvPr id="3" name="TextBox 2">
            <a:extLst>
              <a:ext uri="{FF2B5EF4-FFF2-40B4-BE49-F238E27FC236}">
                <a16:creationId xmlns:a16="http://schemas.microsoft.com/office/drawing/2014/main" id="{FA5CD47D-60C8-4DB9-95EA-B9D1943659AC}"/>
              </a:ext>
            </a:extLst>
          </p:cNvPr>
          <p:cNvSpPr txBox="1"/>
          <p:nvPr/>
        </p:nvSpPr>
        <p:spPr>
          <a:xfrm>
            <a:off x="4416251" y="2310374"/>
            <a:ext cx="7465925"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317297"/>
                </a:solidFill>
                <a:effectLst/>
                <a:uLnTx/>
                <a:uFillTx/>
                <a:latin typeface="Century Gothic" panose="020B0502020202020204" pitchFamily="34" charset="0"/>
                <a:ea typeface="+mn-ea"/>
                <a:cs typeface="+mn-cs"/>
              </a:rPr>
              <a:t>Governance, Transparency, and Labor Relations</a:t>
            </a:r>
          </a:p>
        </p:txBody>
      </p:sp>
      <p:sp>
        <p:nvSpPr>
          <p:cNvPr id="4" name="TextBox 3">
            <a:extLst>
              <a:ext uri="{FF2B5EF4-FFF2-40B4-BE49-F238E27FC236}">
                <a16:creationId xmlns:a16="http://schemas.microsoft.com/office/drawing/2014/main" id="{DF4B034E-9824-437C-A6BB-FC480069D0DC}"/>
              </a:ext>
            </a:extLst>
          </p:cNvPr>
          <p:cNvSpPr txBox="1"/>
          <p:nvPr/>
        </p:nvSpPr>
        <p:spPr>
          <a:xfrm>
            <a:off x="8405720" y="806613"/>
            <a:ext cx="3547872" cy="49244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FFC222"/>
                </a:solidFill>
                <a:effectLst/>
                <a:uLnTx/>
                <a:uFillTx/>
                <a:latin typeface="Century Gothic" panose="020B0502020202020204" pitchFamily="34" charset="0"/>
                <a:ea typeface="+mn-ea"/>
                <a:cs typeface="+mn-cs"/>
              </a:rPr>
              <a:t>July 22, 2021</a:t>
            </a:r>
          </a:p>
        </p:txBody>
      </p:sp>
      <p:sp>
        <p:nvSpPr>
          <p:cNvPr id="5" name="TextBox 4">
            <a:extLst>
              <a:ext uri="{FF2B5EF4-FFF2-40B4-BE49-F238E27FC236}">
                <a16:creationId xmlns:a16="http://schemas.microsoft.com/office/drawing/2014/main" id="{B05A1F1F-E4D5-4291-8F93-ED3163A6E96D}"/>
              </a:ext>
            </a:extLst>
          </p:cNvPr>
          <p:cNvSpPr txBox="1"/>
          <p:nvPr/>
        </p:nvSpPr>
        <p:spPr>
          <a:xfrm>
            <a:off x="5379429" y="5070035"/>
            <a:ext cx="6574163"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Johnnie Pina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Legislative Policy Analyst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Jpina@calcities.org</a:t>
            </a:r>
            <a:endParaRPr kumimoji="0" lang="en-US" sz="2000" b="0" i="0" u="none" strike="noStrike" kern="1200" cap="none" spc="0" normalizeH="0" baseline="0" noProof="0" dirty="0">
              <a:ln>
                <a:noFill/>
              </a:ln>
              <a:solidFill>
                <a:srgbClr val="00000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39743467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Brown Act</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AB 339 (Lee) Local Government. Open and Public Meetings.</a:t>
            </a:r>
          </a:p>
          <a:p>
            <a:pPr marL="228600" indent="0">
              <a:lnSpc>
                <a:spcPct val="100000"/>
              </a:lnSpc>
              <a:spcBef>
                <a:spcPts val="0"/>
              </a:spcBef>
              <a:buNone/>
            </a:pPr>
            <a:r>
              <a:rPr lang="en-US" sz="2400" dirty="0"/>
              <a:t>This measure would require, until December 31, 2023, city councils and boards of supervisors in jurisdictions with over 250,000 residents provide both in-person </a:t>
            </a:r>
            <a:r>
              <a:rPr lang="en-US" sz="2400" u="sng" dirty="0"/>
              <a:t>and</a:t>
            </a:r>
            <a:r>
              <a:rPr lang="en-US" sz="2400" dirty="0"/>
              <a:t> a two-way telephonic option </a:t>
            </a:r>
            <a:r>
              <a:rPr lang="en-US" sz="2400" u="sng" dirty="0"/>
              <a:t>or</a:t>
            </a:r>
            <a:r>
              <a:rPr lang="en-US" sz="2400" dirty="0"/>
              <a:t> a two-way internet-based service option for the public to attend their meetings.</a:t>
            </a:r>
          </a:p>
          <a:p>
            <a:pPr marL="228600" indent="0">
              <a:lnSpc>
                <a:spcPct val="100000"/>
              </a:lnSpc>
              <a:spcBef>
                <a:spcPts val="0"/>
              </a:spcBef>
              <a:buNone/>
            </a:pPr>
            <a:endParaRPr lang="en-US" sz="1000" dirty="0"/>
          </a:p>
          <a:p>
            <a:pPr marL="228600" indent="0">
              <a:lnSpc>
                <a:spcPct val="100000"/>
              </a:lnSpc>
              <a:spcBef>
                <a:spcPts val="0"/>
              </a:spcBef>
              <a:buNone/>
            </a:pPr>
            <a:r>
              <a:rPr lang="en-US" sz="2400" b="1" dirty="0"/>
              <a:t>Cal Cities Position: </a:t>
            </a:r>
            <a:r>
              <a:rPr lang="en-US" sz="2400" b="1" i="1" dirty="0"/>
              <a:t>Oppose</a:t>
            </a:r>
            <a:endParaRPr lang="en-US" sz="2400" i="1" dirty="0"/>
          </a:p>
          <a:p>
            <a:pPr marL="228600" indent="0">
              <a:spcBef>
                <a:spcPts val="0"/>
              </a:spcBef>
              <a:buNone/>
            </a:pPr>
            <a:endParaRPr lang="en-US" sz="2400" dirty="0"/>
          </a:p>
          <a:p>
            <a:endParaRPr lang="en-US" sz="2400" dirty="0"/>
          </a:p>
        </p:txBody>
      </p:sp>
    </p:spTree>
    <p:extLst>
      <p:ext uri="{BB962C8B-B14F-4D97-AF65-F5344CB8AC3E}">
        <p14:creationId xmlns:p14="http://schemas.microsoft.com/office/powerpoint/2010/main" val="3199873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Brown Act</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AB 361 (Rivas, Robert) Open Meetings. Local Agencies. Teleconferences.</a:t>
            </a:r>
          </a:p>
          <a:p>
            <a:pPr marL="228600" indent="0">
              <a:lnSpc>
                <a:spcPct val="100000"/>
              </a:lnSpc>
              <a:spcBef>
                <a:spcPts val="0"/>
              </a:spcBef>
              <a:buNone/>
            </a:pPr>
            <a:r>
              <a:rPr lang="en-US" sz="2400" dirty="0"/>
              <a:t>This measure would authorize local agencies to meet remotely during declared state emergencies to ensure continued delivery of critical public services. </a:t>
            </a:r>
          </a:p>
          <a:p>
            <a:pPr marL="228600" indent="0">
              <a:lnSpc>
                <a:spcPct val="100000"/>
              </a:lnSpc>
              <a:spcBef>
                <a:spcPts val="0"/>
              </a:spcBef>
              <a:buNone/>
            </a:pPr>
            <a:endParaRPr lang="en-US" sz="1000" dirty="0"/>
          </a:p>
          <a:p>
            <a:pPr marL="228600" indent="0">
              <a:lnSpc>
                <a:spcPct val="100000"/>
              </a:lnSpc>
              <a:spcBef>
                <a:spcPts val="0"/>
              </a:spcBef>
              <a:buNone/>
            </a:pPr>
            <a:r>
              <a:rPr lang="en-US" sz="2400" b="1" dirty="0"/>
              <a:t>Cal Cities Position: </a:t>
            </a:r>
            <a:r>
              <a:rPr lang="en-US" sz="2400" b="1" i="1" dirty="0"/>
              <a:t>Support</a:t>
            </a:r>
            <a:endParaRPr lang="en-US" sz="2400" i="1" dirty="0"/>
          </a:p>
          <a:p>
            <a:pPr marL="228600" indent="0">
              <a:lnSpc>
                <a:spcPct val="100000"/>
              </a:lnSpc>
              <a:spcBef>
                <a:spcPts val="0"/>
              </a:spcBef>
              <a:buNone/>
            </a:pPr>
            <a:endParaRPr lang="en-US" sz="2400" dirty="0"/>
          </a:p>
          <a:p>
            <a:endParaRPr lang="en-US" sz="2400" dirty="0"/>
          </a:p>
        </p:txBody>
      </p:sp>
    </p:spTree>
    <p:extLst>
      <p:ext uri="{BB962C8B-B14F-4D97-AF65-F5344CB8AC3E}">
        <p14:creationId xmlns:p14="http://schemas.microsoft.com/office/powerpoint/2010/main" val="3907298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a:xfrm>
            <a:off x="841248" y="365125"/>
            <a:ext cx="11350752" cy="828675"/>
          </a:xfrm>
        </p:spPr>
        <p:txBody>
          <a:bodyPr/>
          <a:lstStyle/>
          <a:p>
            <a:r>
              <a:rPr lang="en-US" u="sng" dirty="0"/>
              <a:t>Labor Relations</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30491"/>
            <a:ext cx="10515600" cy="4759643"/>
          </a:xfrm>
          <a:prstGeom prst="rect">
            <a:avLst/>
          </a:prstGeom>
        </p:spPr>
        <p:txBody>
          <a:bodyPr/>
          <a:lstStyle/>
          <a:p>
            <a:pPr marL="228600" indent="0">
              <a:spcBef>
                <a:spcPts val="0"/>
              </a:spcBef>
              <a:buNone/>
            </a:pPr>
            <a:r>
              <a:rPr lang="en-US" sz="2400" b="1" dirty="0"/>
              <a:t>AB 654 (Reyes) COVID-19. Exposure. </a:t>
            </a:r>
            <a:r>
              <a:rPr lang="en-US" sz="2400" b="1"/>
              <a:t>Notification.</a:t>
            </a:r>
            <a:endParaRPr lang="en-US" sz="2400" b="1" dirty="0"/>
          </a:p>
          <a:p>
            <a:pPr marL="228600" indent="0">
              <a:spcBef>
                <a:spcPts val="0"/>
              </a:spcBef>
              <a:buNone/>
            </a:pPr>
            <a:r>
              <a:rPr lang="en-US" sz="2400" dirty="0"/>
              <a:t>This measure would revise the notice requirements to compel publication of site-specific publication of where outbreaks of COVID-19 occur.  </a:t>
            </a:r>
          </a:p>
          <a:p>
            <a:pPr marL="228600" indent="0">
              <a:spcBef>
                <a:spcPts val="0"/>
              </a:spcBef>
              <a:buNone/>
            </a:pPr>
            <a:endParaRPr lang="en-US" sz="1000" dirty="0"/>
          </a:p>
          <a:p>
            <a:pPr marL="228600" indent="0">
              <a:spcBef>
                <a:spcPts val="0"/>
              </a:spcBef>
              <a:buNone/>
            </a:pPr>
            <a:r>
              <a:rPr lang="en-US" sz="2400" b="1" dirty="0"/>
              <a:t>Cal Cities Position: </a:t>
            </a:r>
            <a:r>
              <a:rPr lang="en-US" sz="2400" b="1" i="1" dirty="0"/>
              <a:t>Oppose</a:t>
            </a:r>
            <a:endParaRPr lang="en-US" sz="2400" i="1" dirty="0"/>
          </a:p>
          <a:p>
            <a:pPr marL="228600" indent="0">
              <a:spcBef>
                <a:spcPts val="0"/>
              </a:spcBef>
              <a:buNone/>
            </a:pPr>
            <a:endParaRPr lang="en-US" sz="2400" dirty="0"/>
          </a:p>
          <a:p>
            <a:endParaRPr lang="en-US" sz="2400" dirty="0"/>
          </a:p>
        </p:txBody>
      </p:sp>
    </p:spTree>
    <p:extLst>
      <p:ext uri="{BB962C8B-B14F-4D97-AF65-F5344CB8AC3E}">
        <p14:creationId xmlns:p14="http://schemas.microsoft.com/office/powerpoint/2010/main" val="11387110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Labor Relations</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AB 237 (Gray) Public Employment. Unfair Practices. Health Protection.</a:t>
            </a:r>
          </a:p>
          <a:p>
            <a:pPr marL="228600" indent="0">
              <a:lnSpc>
                <a:spcPct val="100000"/>
              </a:lnSpc>
              <a:spcBef>
                <a:spcPts val="0"/>
              </a:spcBef>
              <a:buNone/>
            </a:pPr>
            <a:r>
              <a:rPr lang="en-US" sz="2400" dirty="0"/>
              <a:t>This measure would prohibit public employers from terminating, or threatening to terminate, the health care coverage and related benefits of employees and their families during an authorized strike, and grants the Public Employee Relations Board (PERB) jurisdiction to enforce this prohibition.</a:t>
            </a:r>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Oppose</a:t>
            </a:r>
            <a:endParaRPr lang="en-US" sz="2400" i="1" dirty="0"/>
          </a:p>
          <a:p>
            <a:pPr marL="228600" indent="0">
              <a:spcBef>
                <a:spcPts val="0"/>
              </a:spcBef>
              <a:buNone/>
            </a:pPr>
            <a:endParaRPr lang="en-US" sz="2400" dirty="0"/>
          </a:p>
          <a:p>
            <a:endParaRPr lang="en-US" sz="2400" dirty="0"/>
          </a:p>
        </p:txBody>
      </p:sp>
    </p:spTree>
    <p:extLst>
      <p:ext uri="{BB962C8B-B14F-4D97-AF65-F5344CB8AC3E}">
        <p14:creationId xmlns:p14="http://schemas.microsoft.com/office/powerpoint/2010/main" val="18836675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Labor Relations</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SB 270 (</a:t>
            </a:r>
            <a:r>
              <a:rPr lang="en-US" sz="2400" b="1" dirty="0" err="1"/>
              <a:t>Durazo</a:t>
            </a:r>
            <a:r>
              <a:rPr lang="en-US" sz="2400" b="1" dirty="0"/>
              <a:t>) Public Employment. Labor Relations. Employee Information. </a:t>
            </a:r>
          </a:p>
          <a:p>
            <a:pPr marL="228600" indent="0">
              <a:lnSpc>
                <a:spcPct val="100000"/>
              </a:lnSpc>
              <a:spcBef>
                <a:spcPts val="0"/>
              </a:spcBef>
              <a:buNone/>
            </a:pPr>
            <a:r>
              <a:rPr lang="en-US" sz="2400" dirty="0"/>
              <a:t>This measure would authorize a public employee bargaining representative to file an unfair labor practice claim with PERB if a public employer fails to provide certain employee information in a timely and accurate manner. This measure would subject the employer to civil penalties and a prevailing party’s attorney’s fees and costs. </a:t>
            </a:r>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Oppose</a:t>
            </a:r>
            <a:endParaRPr lang="en-US" sz="2400" i="1" dirty="0"/>
          </a:p>
          <a:p>
            <a:pPr marL="228600" indent="0">
              <a:spcBef>
                <a:spcPts val="0"/>
              </a:spcBef>
              <a:buNone/>
            </a:pPr>
            <a:endParaRPr lang="en-US" sz="2400" dirty="0"/>
          </a:p>
          <a:p>
            <a:endParaRPr lang="en-US" sz="2400" dirty="0"/>
          </a:p>
        </p:txBody>
      </p:sp>
    </p:spTree>
    <p:extLst>
      <p:ext uri="{BB962C8B-B14F-4D97-AF65-F5344CB8AC3E}">
        <p14:creationId xmlns:p14="http://schemas.microsoft.com/office/powerpoint/2010/main" val="6746293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Workers’ Compensation </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725457"/>
            <a:ext cx="10515600" cy="4351338"/>
          </a:xfrm>
          <a:prstGeom prst="rect">
            <a:avLst/>
          </a:prstGeom>
        </p:spPr>
        <p:txBody>
          <a:bodyPr/>
          <a:lstStyle/>
          <a:p>
            <a:pPr marL="228600" indent="0">
              <a:lnSpc>
                <a:spcPct val="100000"/>
              </a:lnSpc>
              <a:spcBef>
                <a:spcPts val="0"/>
              </a:spcBef>
              <a:buNone/>
            </a:pPr>
            <a:r>
              <a:rPr lang="en-US" sz="2400" b="1" dirty="0"/>
              <a:t>SB 284 (Stern) Workers’ Compensation. Firefighters and Peace Officers. Post-traumatic Stress.</a:t>
            </a:r>
          </a:p>
          <a:p>
            <a:pPr marL="228600" indent="0">
              <a:lnSpc>
                <a:spcPct val="100000"/>
              </a:lnSpc>
              <a:spcBef>
                <a:spcPts val="0"/>
              </a:spcBef>
              <a:buNone/>
            </a:pPr>
            <a:r>
              <a:rPr lang="en-US" sz="2400" dirty="0"/>
              <a:t>This measure would expand California’s current presumption for Post Traumatic Stress Disorder (PTSD) for police officers and firefighters, to cover public safety dispatchers, public safety telecommunications, and emergency response communication employees. </a:t>
            </a:r>
          </a:p>
          <a:p>
            <a:pPr marL="228600" indent="0">
              <a:lnSpc>
                <a:spcPct val="100000"/>
              </a:lnSpc>
              <a:spcBef>
                <a:spcPts val="0"/>
              </a:spcBef>
              <a:buNone/>
            </a:pPr>
            <a:endParaRPr lang="en-US" sz="1000" dirty="0"/>
          </a:p>
          <a:p>
            <a:pPr marL="228600" indent="0">
              <a:lnSpc>
                <a:spcPct val="100000"/>
              </a:lnSpc>
              <a:spcBef>
                <a:spcPts val="0"/>
              </a:spcBef>
              <a:buNone/>
            </a:pPr>
            <a:r>
              <a:rPr lang="en-US" sz="2400" b="1" dirty="0"/>
              <a:t>Cal Cities Position: </a:t>
            </a:r>
            <a:r>
              <a:rPr lang="en-US" sz="2400" b="1" i="1" dirty="0"/>
              <a:t>Oppose</a:t>
            </a:r>
          </a:p>
          <a:p>
            <a:pPr marL="228600" indent="0">
              <a:spcBef>
                <a:spcPts val="0"/>
              </a:spcBef>
              <a:buNone/>
            </a:pPr>
            <a:endParaRPr lang="en-US" sz="2400" b="1" i="1" dirty="0"/>
          </a:p>
          <a:p>
            <a:pPr marL="228600" indent="0">
              <a:spcBef>
                <a:spcPts val="0"/>
              </a:spcBef>
              <a:buNone/>
            </a:pPr>
            <a:endParaRPr lang="en-US" dirty="0"/>
          </a:p>
        </p:txBody>
      </p:sp>
    </p:spTree>
    <p:extLst>
      <p:ext uri="{BB962C8B-B14F-4D97-AF65-F5344CB8AC3E}">
        <p14:creationId xmlns:p14="http://schemas.microsoft.com/office/powerpoint/2010/main" val="9754630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CalPERS</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778212"/>
            <a:ext cx="10515600" cy="4351338"/>
          </a:xfrm>
          <a:prstGeom prst="rect">
            <a:avLst/>
          </a:prstGeom>
        </p:spPr>
        <p:txBody>
          <a:bodyPr/>
          <a:lstStyle/>
          <a:p>
            <a:pPr marL="228600" indent="0">
              <a:lnSpc>
                <a:spcPct val="100000"/>
              </a:lnSpc>
              <a:spcBef>
                <a:spcPts val="0"/>
              </a:spcBef>
              <a:buNone/>
            </a:pPr>
            <a:r>
              <a:rPr lang="en-US" sz="2400" b="1" dirty="0"/>
              <a:t>SB 278 (Leyva) Public Employees’ Retirement System. Disallowed Compensation. Benefit Adjustments.</a:t>
            </a:r>
          </a:p>
          <a:p>
            <a:pPr marL="228600" indent="0">
              <a:lnSpc>
                <a:spcPct val="100000"/>
              </a:lnSpc>
              <a:spcBef>
                <a:spcPts val="0"/>
              </a:spcBef>
              <a:buNone/>
            </a:pPr>
            <a:r>
              <a:rPr lang="en-US" sz="2400" dirty="0"/>
              <a:t>This measure would require a public employer to cover the cost difference between a retiree’s pension as originally calculated and as reduced by California Public Employees’ Retirement System (CalPERS) in situations where CalPERS reduces a retiree’s pension post-retirement due to CalPERS determining that inclusion of compensation agreed to under a collective bargaining agreement is </a:t>
            </a:r>
            <a:r>
              <a:rPr lang="en-US" sz="2400" dirty="0" err="1"/>
              <a:t>nonpensionable</a:t>
            </a:r>
            <a:r>
              <a:rPr lang="en-US" sz="2400" dirty="0"/>
              <a:t>. </a:t>
            </a:r>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Oppose</a:t>
            </a:r>
          </a:p>
          <a:p>
            <a:pPr marL="228600" indent="0">
              <a:spcBef>
                <a:spcPts val="0"/>
              </a:spcBef>
              <a:buNone/>
            </a:pPr>
            <a:endParaRPr lang="en-US" sz="2400" b="1" i="1" dirty="0"/>
          </a:p>
          <a:p>
            <a:pPr marL="228600" indent="0">
              <a:spcBef>
                <a:spcPts val="0"/>
              </a:spcBef>
              <a:buNone/>
            </a:pPr>
            <a:endParaRPr lang="en-US" dirty="0"/>
          </a:p>
        </p:txBody>
      </p:sp>
    </p:spTree>
    <p:extLst>
      <p:ext uri="{BB962C8B-B14F-4D97-AF65-F5344CB8AC3E}">
        <p14:creationId xmlns:p14="http://schemas.microsoft.com/office/powerpoint/2010/main" val="15441171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BCF8BC3-E886-440D-AE56-57ECFCCCA9BD}"/>
              </a:ext>
            </a:extLst>
          </p:cNvPr>
          <p:cNvSpPr>
            <a:spLocks noGrp="1"/>
          </p:cNvSpPr>
          <p:nvPr>
            <p:ph type="body" sz="quarter" idx="14"/>
          </p:nvPr>
        </p:nvSpPr>
        <p:spPr/>
        <p:txBody>
          <a:bodyPr/>
          <a:lstStyle/>
          <a:p>
            <a:r>
              <a:rPr lang="en-US" dirty="0"/>
              <a:t>Questions?</a:t>
            </a:r>
          </a:p>
        </p:txBody>
      </p:sp>
      <p:sp>
        <p:nvSpPr>
          <p:cNvPr id="3" name="Content Placeholder 2">
            <a:extLst>
              <a:ext uri="{FF2B5EF4-FFF2-40B4-BE49-F238E27FC236}">
                <a16:creationId xmlns:a16="http://schemas.microsoft.com/office/drawing/2014/main" id="{BFC95C8D-24EF-48E0-BF51-0709FA51F9BA}"/>
              </a:ext>
            </a:extLst>
          </p:cNvPr>
          <p:cNvSpPr>
            <a:spLocks noGrp="1"/>
          </p:cNvSpPr>
          <p:nvPr>
            <p:ph sz="quarter" idx="15"/>
          </p:nvPr>
        </p:nvSpPr>
        <p:spPr/>
        <p:txBody>
          <a:bodyPr/>
          <a:lstStyle/>
          <a:p>
            <a:r>
              <a:rPr lang="en-US" b="1" dirty="0"/>
              <a:t>Johnnie Pina</a:t>
            </a:r>
          </a:p>
          <a:p>
            <a:r>
              <a:rPr lang="en-US" sz="2000" dirty="0"/>
              <a:t>Legislative Policy Analyst </a:t>
            </a:r>
          </a:p>
          <a:p>
            <a:r>
              <a:rPr lang="en-US" sz="2000" dirty="0"/>
              <a:t>jpina@calcities.org  </a:t>
            </a:r>
            <a:r>
              <a:rPr lang="en-US" sz="2000" dirty="0">
                <a:solidFill>
                  <a:srgbClr val="F5BD35"/>
                </a:solidFill>
                <a:latin typeface="Arial" panose="020B0604020202020204" pitchFamily="34" charset="0"/>
                <a:cs typeface="Arial" panose="020B0604020202020204" pitchFamily="34" charset="0"/>
              </a:rPr>
              <a:t>•</a:t>
            </a:r>
            <a:r>
              <a:rPr lang="en-US" sz="2000" dirty="0"/>
              <a:t>  916-658-8214</a:t>
            </a:r>
          </a:p>
        </p:txBody>
      </p:sp>
    </p:spTree>
    <p:extLst>
      <p:ext uri="{BB962C8B-B14F-4D97-AF65-F5344CB8AC3E}">
        <p14:creationId xmlns:p14="http://schemas.microsoft.com/office/powerpoint/2010/main" val="19765608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18F818-A10F-4D02-995A-330B04B31E31}"/>
              </a:ext>
            </a:extLst>
          </p:cNvPr>
          <p:cNvSpPr txBox="1"/>
          <p:nvPr/>
        </p:nvSpPr>
        <p:spPr>
          <a:xfrm>
            <a:off x="217579" y="806613"/>
            <a:ext cx="4494276"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FFC222"/>
                </a:solidFill>
                <a:effectLst/>
                <a:uLnTx/>
                <a:uFillTx/>
                <a:latin typeface="Century Gothic" panose="020B0502020202020204" pitchFamily="34" charset="0"/>
                <a:ea typeface="+mn-ea"/>
                <a:cs typeface="+mn-cs"/>
              </a:rPr>
              <a:t>Summer Recess Briefing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FFC222"/>
                </a:solidFill>
                <a:effectLst/>
                <a:uLnTx/>
                <a:uFillTx/>
                <a:latin typeface="Century Gothic" panose="020B0502020202020204" pitchFamily="34" charset="0"/>
                <a:ea typeface="+mn-ea"/>
                <a:cs typeface="+mn-cs"/>
              </a:rPr>
              <a:t>on Priority Bills</a:t>
            </a:r>
          </a:p>
        </p:txBody>
      </p:sp>
      <p:sp>
        <p:nvSpPr>
          <p:cNvPr id="3" name="TextBox 2">
            <a:extLst>
              <a:ext uri="{FF2B5EF4-FFF2-40B4-BE49-F238E27FC236}">
                <a16:creationId xmlns:a16="http://schemas.microsoft.com/office/drawing/2014/main" id="{FA5CD47D-60C8-4DB9-95EA-B9D1943659AC}"/>
              </a:ext>
            </a:extLst>
          </p:cNvPr>
          <p:cNvSpPr txBox="1"/>
          <p:nvPr/>
        </p:nvSpPr>
        <p:spPr>
          <a:xfrm>
            <a:off x="4416251" y="2310374"/>
            <a:ext cx="7465925"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317297"/>
                </a:solidFill>
                <a:effectLst/>
                <a:uLnTx/>
                <a:uFillTx/>
                <a:latin typeface="Century Gothic" panose="020B0502020202020204" pitchFamily="34" charset="0"/>
                <a:ea typeface="+mn-ea"/>
                <a:cs typeface="+mn-cs"/>
              </a:rPr>
              <a:t>Housing, Community and Economic Development</a:t>
            </a:r>
          </a:p>
        </p:txBody>
      </p:sp>
      <p:sp>
        <p:nvSpPr>
          <p:cNvPr id="4" name="TextBox 3">
            <a:extLst>
              <a:ext uri="{FF2B5EF4-FFF2-40B4-BE49-F238E27FC236}">
                <a16:creationId xmlns:a16="http://schemas.microsoft.com/office/drawing/2014/main" id="{DF4B034E-9824-437C-A6BB-FC480069D0DC}"/>
              </a:ext>
            </a:extLst>
          </p:cNvPr>
          <p:cNvSpPr txBox="1"/>
          <p:nvPr/>
        </p:nvSpPr>
        <p:spPr>
          <a:xfrm>
            <a:off x="8405720" y="806613"/>
            <a:ext cx="3547872" cy="49244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FFC222"/>
                </a:solidFill>
                <a:effectLst/>
                <a:uLnTx/>
                <a:uFillTx/>
                <a:latin typeface="Century Gothic" panose="020B0502020202020204" pitchFamily="34" charset="0"/>
                <a:ea typeface="+mn-ea"/>
                <a:cs typeface="+mn-cs"/>
              </a:rPr>
              <a:t>July 22, 2021</a:t>
            </a:r>
          </a:p>
        </p:txBody>
      </p:sp>
      <p:sp>
        <p:nvSpPr>
          <p:cNvPr id="5" name="TextBox 4">
            <a:extLst>
              <a:ext uri="{FF2B5EF4-FFF2-40B4-BE49-F238E27FC236}">
                <a16:creationId xmlns:a16="http://schemas.microsoft.com/office/drawing/2014/main" id="{B05A1F1F-E4D5-4291-8F93-ED3163A6E96D}"/>
              </a:ext>
            </a:extLst>
          </p:cNvPr>
          <p:cNvSpPr txBox="1"/>
          <p:nvPr/>
        </p:nvSpPr>
        <p:spPr>
          <a:xfrm>
            <a:off x="5379429" y="5070035"/>
            <a:ext cx="6574163"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Jason Rhine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Assistant Director, Legislative Affairs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jrhine@calcities.org</a:t>
            </a:r>
            <a:endParaRPr kumimoji="0" lang="en-US" sz="2000" b="0" i="0" u="none" strike="noStrike" kern="1200" cap="none" spc="0" normalizeH="0" baseline="0" noProof="0" dirty="0">
              <a:ln>
                <a:noFill/>
              </a:ln>
              <a:solidFill>
                <a:srgbClr val="00000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24490230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Planning and Zoning </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SB 8 (Skinner) Housing Crisis Act of 2019.</a:t>
            </a:r>
          </a:p>
          <a:p>
            <a:pPr marL="228600" indent="0">
              <a:lnSpc>
                <a:spcPct val="100000"/>
              </a:lnSpc>
              <a:spcBef>
                <a:spcPts val="0"/>
              </a:spcBef>
              <a:buNone/>
            </a:pPr>
            <a:r>
              <a:rPr lang="en-US" sz="2400" dirty="0"/>
              <a:t>This measure would extend the sunset date for the Housing Crisis Act of 2019 from 2025 to 2030.  The Housing Crisis Act declared a statewide housing crisis and froze nearly all development-related fees once a developer submits a “preliminary” application, including essential project specific fees.</a:t>
            </a:r>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Oppose</a:t>
            </a:r>
          </a:p>
          <a:p>
            <a:pPr marL="228600" indent="0">
              <a:spcBef>
                <a:spcPts val="0"/>
              </a:spcBef>
              <a:buNone/>
            </a:pPr>
            <a:endParaRPr lang="en-US" sz="1000" dirty="0"/>
          </a:p>
          <a:p>
            <a:pPr marL="228600" indent="0">
              <a:spcBef>
                <a:spcPts val="0"/>
              </a:spcBef>
              <a:buNone/>
            </a:pPr>
            <a:endParaRPr lang="en-US" sz="2400" b="1" i="1" dirty="0"/>
          </a:p>
          <a:p>
            <a:pPr marL="228600" indent="0">
              <a:spcBef>
                <a:spcPts val="0"/>
              </a:spcBef>
              <a:buNone/>
            </a:pPr>
            <a:endParaRPr lang="en-US" sz="2400" dirty="0"/>
          </a:p>
          <a:p>
            <a:pPr marL="228600" indent="0">
              <a:spcBef>
                <a:spcPts val="0"/>
              </a:spcBef>
              <a:buNone/>
            </a:pPr>
            <a:endParaRPr lang="en-US" sz="2400" dirty="0"/>
          </a:p>
          <a:p>
            <a:endParaRPr lang="en-US" sz="2400" dirty="0"/>
          </a:p>
        </p:txBody>
      </p:sp>
    </p:spTree>
    <p:extLst>
      <p:ext uri="{BB962C8B-B14F-4D97-AF65-F5344CB8AC3E}">
        <p14:creationId xmlns:p14="http://schemas.microsoft.com/office/powerpoint/2010/main" val="5685394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Planning and Zoning </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SB 9 (Atkins) Housing Development Approvals.</a:t>
            </a:r>
          </a:p>
          <a:p>
            <a:pPr marL="228600" indent="0">
              <a:lnSpc>
                <a:spcPct val="100000"/>
              </a:lnSpc>
              <a:spcBef>
                <a:spcPts val="0"/>
              </a:spcBef>
              <a:buNone/>
            </a:pPr>
            <a:r>
              <a:rPr lang="en-US" sz="2400" dirty="0"/>
              <a:t>This measure would require a local government to </a:t>
            </a:r>
            <a:r>
              <a:rPr lang="en-US" sz="2400" dirty="0" err="1"/>
              <a:t>ministerally</a:t>
            </a:r>
            <a:r>
              <a:rPr lang="en-US" sz="2400" dirty="0"/>
              <a:t> approve a housing development containing two residential units in single-family zones.  Additionally, this measure would require local governments to </a:t>
            </a:r>
            <a:r>
              <a:rPr lang="en-US" sz="2400" dirty="0" err="1"/>
              <a:t>ministerally</a:t>
            </a:r>
            <a:r>
              <a:rPr lang="en-US" sz="2400" dirty="0"/>
              <a:t> approve urban lot split.</a:t>
            </a:r>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Oppose</a:t>
            </a:r>
          </a:p>
          <a:p>
            <a:pPr marL="228600" indent="0">
              <a:lnSpc>
                <a:spcPct val="100000"/>
              </a:lnSpc>
              <a:spcBef>
                <a:spcPts val="0"/>
              </a:spcBef>
              <a:buNone/>
            </a:pPr>
            <a:endParaRPr lang="en-US" sz="1000" dirty="0"/>
          </a:p>
          <a:p>
            <a:pPr marL="228600" indent="0">
              <a:lnSpc>
                <a:spcPct val="100000"/>
              </a:lnSpc>
              <a:spcBef>
                <a:spcPts val="0"/>
              </a:spcBef>
              <a:buNone/>
            </a:pPr>
            <a:endParaRPr lang="en-US" sz="2400" b="1" i="1" dirty="0"/>
          </a:p>
          <a:p>
            <a:pPr marL="228600" indent="0">
              <a:spcBef>
                <a:spcPts val="0"/>
              </a:spcBef>
              <a:buNone/>
            </a:pPr>
            <a:endParaRPr lang="en-US" sz="2400" dirty="0"/>
          </a:p>
          <a:p>
            <a:pPr marL="228600" indent="0">
              <a:spcBef>
                <a:spcPts val="0"/>
              </a:spcBef>
              <a:buNone/>
            </a:pPr>
            <a:endParaRPr lang="en-US" sz="2400" dirty="0"/>
          </a:p>
          <a:p>
            <a:endParaRPr lang="en-US" sz="2400" dirty="0"/>
          </a:p>
        </p:txBody>
      </p:sp>
    </p:spTree>
    <p:extLst>
      <p:ext uri="{BB962C8B-B14F-4D97-AF65-F5344CB8AC3E}">
        <p14:creationId xmlns:p14="http://schemas.microsoft.com/office/powerpoint/2010/main" val="24429196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Planning and Zoning </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AB 215 (Chiu) Housing Element.</a:t>
            </a:r>
          </a:p>
          <a:p>
            <a:pPr marL="228600" indent="0">
              <a:lnSpc>
                <a:spcPct val="100000"/>
              </a:lnSpc>
              <a:spcBef>
                <a:spcPts val="0"/>
              </a:spcBef>
              <a:buNone/>
            </a:pPr>
            <a:r>
              <a:rPr lang="en-US" sz="2400" dirty="0"/>
              <a:t>This measure would require cities to have a mid-cycle housing element consultation with the Department of Housing and Community Development (HCD) if housing production is below the regional average; require cities to amend their laws so as to attain HCD’s “pro-housing designation” if housing production is substantially below the regional average; and allow the Attorney General to enforce violations of the Housing Crisis Act of 2019 (SB 330, Skinner).</a:t>
            </a:r>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Oppose</a:t>
            </a:r>
          </a:p>
          <a:p>
            <a:pPr marL="228600" indent="0">
              <a:spcBef>
                <a:spcPts val="0"/>
              </a:spcBef>
              <a:buNone/>
            </a:pPr>
            <a:endParaRPr lang="en-US" sz="2400" b="1" dirty="0"/>
          </a:p>
          <a:p>
            <a:pPr marL="228600" indent="0">
              <a:spcBef>
                <a:spcPts val="0"/>
              </a:spcBef>
              <a:buNone/>
            </a:pPr>
            <a:endParaRPr lang="en-US" sz="2400" b="1" dirty="0"/>
          </a:p>
        </p:txBody>
      </p:sp>
    </p:spTree>
    <p:extLst>
      <p:ext uri="{BB962C8B-B14F-4D97-AF65-F5344CB8AC3E}">
        <p14:creationId xmlns:p14="http://schemas.microsoft.com/office/powerpoint/2010/main" val="30094885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Planning and Zoning</a:t>
            </a:r>
            <a:r>
              <a:rPr lang="en-US" dirty="0"/>
              <a:t> </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405681"/>
            <a:ext cx="10515600" cy="4351338"/>
          </a:xfrm>
          <a:prstGeom prst="rect">
            <a:avLst/>
          </a:prstGeom>
        </p:spPr>
        <p:txBody>
          <a:bodyPr/>
          <a:lstStyle/>
          <a:p>
            <a:pPr marL="228600" indent="0">
              <a:lnSpc>
                <a:spcPct val="100000"/>
              </a:lnSpc>
              <a:spcBef>
                <a:spcPts val="0"/>
              </a:spcBef>
              <a:buNone/>
            </a:pPr>
            <a:r>
              <a:rPr lang="en-US" sz="2400" b="1" dirty="0"/>
              <a:t>AB 500 (Ward) Local Planning. Permitting. Coastal Development</a:t>
            </a:r>
          </a:p>
          <a:p>
            <a:pPr marL="228600" indent="0">
              <a:lnSpc>
                <a:spcPct val="100000"/>
              </a:lnSpc>
              <a:spcBef>
                <a:spcPts val="0"/>
              </a:spcBef>
              <a:buNone/>
            </a:pPr>
            <a:r>
              <a:rPr lang="en-US" sz="2400" dirty="0"/>
              <a:t>This measure would require the California Coastal Commission to conduct and complete a study on or before January 1, 2023, that identifies recommendations for policy changes that advance affordable housing in the coastal zone. The study may include recommendations regarding the Commission’s authority related to the development of lower income housing and recommendations regarding streamlining of local government and commission review of affordable housing projects.</a:t>
            </a:r>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Oppose – Reconsidering based on amendments</a:t>
            </a:r>
          </a:p>
        </p:txBody>
      </p:sp>
    </p:spTree>
    <p:extLst>
      <p:ext uri="{BB962C8B-B14F-4D97-AF65-F5344CB8AC3E}">
        <p14:creationId xmlns:p14="http://schemas.microsoft.com/office/powerpoint/2010/main" val="10968481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Planning and Zoning </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AB 989 (Gabriel) Housing Appeals Committee.</a:t>
            </a:r>
          </a:p>
          <a:p>
            <a:pPr marL="228600" indent="0">
              <a:lnSpc>
                <a:spcPct val="100000"/>
              </a:lnSpc>
              <a:spcBef>
                <a:spcPts val="0"/>
              </a:spcBef>
              <a:buNone/>
            </a:pPr>
            <a:r>
              <a:rPr lang="en-US" sz="2400" dirty="0"/>
              <a:t>This measure would create an Office of Housing Appeals within HCD to review allegations of violations of the Housing Accountability Act (HAA) for specified housing developments projects.</a:t>
            </a:r>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Oppose</a:t>
            </a:r>
          </a:p>
          <a:p>
            <a:pPr marL="228600" indent="0">
              <a:spcBef>
                <a:spcPts val="0"/>
              </a:spcBef>
              <a:buNone/>
            </a:pPr>
            <a:endParaRPr lang="en-US" sz="2400" b="1" dirty="0"/>
          </a:p>
          <a:p>
            <a:pPr marL="228600" indent="0">
              <a:spcBef>
                <a:spcPts val="0"/>
              </a:spcBef>
              <a:buNone/>
            </a:pPr>
            <a:endParaRPr lang="en-US" sz="2400" b="1" dirty="0"/>
          </a:p>
        </p:txBody>
      </p:sp>
    </p:spTree>
    <p:extLst>
      <p:ext uri="{BB962C8B-B14F-4D97-AF65-F5344CB8AC3E}">
        <p14:creationId xmlns:p14="http://schemas.microsoft.com/office/powerpoint/2010/main" val="2590632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Planning and Zoning </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AB 1401 (Friedman) Residential and Commercial Development. Parking Requirements.</a:t>
            </a:r>
          </a:p>
          <a:p>
            <a:pPr marL="228600" indent="0">
              <a:lnSpc>
                <a:spcPct val="100000"/>
              </a:lnSpc>
              <a:spcBef>
                <a:spcPts val="0"/>
              </a:spcBef>
              <a:buNone/>
            </a:pPr>
            <a:r>
              <a:rPr lang="en-US" sz="2400" dirty="0"/>
              <a:t>This measure would prohibit local governments from imposing or enforcing a minimum automobile parking requirement for residential, commercial and other developments if the parcel is located within one-half mile walking distance of public transit.</a:t>
            </a:r>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Oppose</a:t>
            </a:r>
          </a:p>
          <a:p>
            <a:pPr marL="228600" indent="0">
              <a:spcBef>
                <a:spcPts val="0"/>
              </a:spcBef>
              <a:buNone/>
            </a:pPr>
            <a:endParaRPr lang="en-US" sz="2400" dirty="0"/>
          </a:p>
          <a:p>
            <a:pPr marL="228600" indent="0">
              <a:spcBef>
                <a:spcPts val="0"/>
              </a:spcBef>
              <a:buNone/>
            </a:pPr>
            <a:endParaRPr lang="en-US" sz="2400" b="1" dirty="0"/>
          </a:p>
          <a:p>
            <a:pPr marL="228600" indent="0">
              <a:spcBef>
                <a:spcPts val="0"/>
              </a:spcBef>
              <a:buNone/>
            </a:pPr>
            <a:endParaRPr lang="en-US" sz="2400" b="1" dirty="0"/>
          </a:p>
        </p:txBody>
      </p:sp>
    </p:spTree>
    <p:extLst>
      <p:ext uri="{BB962C8B-B14F-4D97-AF65-F5344CB8AC3E}">
        <p14:creationId xmlns:p14="http://schemas.microsoft.com/office/powerpoint/2010/main" val="26497994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a:xfrm>
            <a:off x="862188" y="365125"/>
            <a:ext cx="11350752" cy="1325563"/>
          </a:xfrm>
        </p:spPr>
        <p:txBody>
          <a:bodyPr/>
          <a:lstStyle/>
          <a:p>
            <a:r>
              <a:rPr lang="en-US" dirty="0"/>
              <a:t> </a:t>
            </a:r>
            <a:r>
              <a:rPr lang="en-US" u="sng" dirty="0"/>
              <a:t>Mitigation Fee Act</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AB 602 (Grayson) Development Fees.</a:t>
            </a:r>
          </a:p>
          <a:p>
            <a:pPr marL="228600" indent="0">
              <a:lnSpc>
                <a:spcPct val="100000"/>
              </a:lnSpc>
              <a:spcBef>
                <a:spcPts val="0"/>
              </a:spcBef>
              <a:buNone/>
            </a:pPr>
            <a:r>
              <a:rPr lang="en-US" sz="2400" dirty="0"/>
              <a:t>This measure would make significant changes to laws </a:t>
            </a:r>
          </a:p>
          <a:p>
            <a:pPr marL="228600" indent="0">
              <a:lnSpc>
                <a:spcPct val="100000"/>
              </a:lnSpc>
              <a:spcBef>
                <a:spcPts val="0"/>
              </a:spcBef>
              <a:buNone/>
            </a:pPr>
            <a:r>
              <a:rPr lang="en-US" sz="2400" dirty="0"/>
              <a:t>governing local development impact fees and create new state and local costs.</a:t>
            </a:r>
            <a:endParaRPr lang="en-US" sz="2400" b="1" dirty="0"/>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Oppose Unless Amended </a:t>
            </a:r>
          </a:p>
          <a:p>
            <a:pPr marL="228600" indent="0">
              <a:spcBef>
                <a:spcPts val="0"/>
              </a:spcBef>
              <a:buNone/>
            </a:pPr>
            <a:endParaRPr lang="en-US" sz="2400" b="1" dirty="0"/>
          </a:p>
        </p:txBody>
      </p:sp>
    </p:spTree>
    <p:extLst>
      <p:ext uri="{BB962C8B-B14F-4D97-AF65-F5344CB8AC3E}">
        <p14:creationId xmlns:p14="http://schemas.microsoft.com/office/powerpoint/2010/main" val="19082162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a:xfrm>
            <a:off x="862189" y="365125"/>
            <a:ext cx="11350752" cy="1325563"/>
          </a:xfrm>
        </p:spPr>
        <p:txBody>
          <a:bodyPr/>
          <a:lstStyle/>
          <a:p>
            <a:r>
              <a:rPr lang="en-US" u="sng" dirty="0"/>
              <a:t>Miscellaneous – Two Year Bills/Gut and Amend</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AB 816 (Chiu) Homelessness. Housing Trust Fund.</a:t>
            </a:r>
          </a:p>
          <a:p>
            <a:pPr marL="228600" indent="0">
              <a:lnSpc>
                <a:spcPct val="100000"/>
              </a:lnSpc>
              <a:spcBef>
                <a:spcPts val="0"/>
              </a:spcBef>
              <a:buNone/>
            </a:pPr>
            <a:endParaRPr lang="en-US" sz="2400" b="1" dirty="0"/>
          </a:p>
          <a:p>
            <a:pPr marL="228600" indent="0">
              <a:lnSpc>
                <a:spcPct val="100000"/>
              </a:lnSpc>
              <a:spcBef>
                <a:spcPts val="0"/>
              </a:spcBef>
              <a:buNone/>
            </a:pPr>
            <a:r>
              <a:rPr lang="en-US" sz="2400" b="1" dirty="0"/>
              <a:t>SB 15 (Portantino) Idle Retail Sites.</a:t>
            </a:r>
          </a:p>
          <a:p>
            <a:pPr marL="228600" indent="0">
              <a:lnSpc>
                <a:spcPct val="100000"/>
              </a:lnSpc>
              <a:spcBef>
                <a:spcPts val="0"/>
              </a:spcBef>
              <a:buNone/>
            </a:pPr>
            <a:endParaRPr lang="en-US" sz="2400" b="1" dirty="0"/>
          </a:p>
          <a:p>
            <a:pPr marL="228600" indent="0">
              <a:lnSpc>
                <a:spcPct val="100000"/>
              </a:lnSpc>
              <a:spcBef>
                <a:spcPts val="0"/>
              </a:spcBef>
              <a:buNone/>
            </a:pPr>
            <a:r>
              <a:rPr lang="en-US" sz="2400" b="1" dirty="0"/>
              <a:t>SB 6 (Caballero) Local Planning. Housing in Commercial Zones.</a:t>
            </a:r>
          </a:p>
          <a:p>
            <a:pPr marL="228600" indent="0">
              <a:spcBef>
                <a:spcPts val="0"/>
              </a:spcBef>
              <a:buNone/>
            </a:pPr>
            <a:endParaRPr lang="en-US" sz="2400" b="1" dirty="0"/>
          </a:p>
        </p:txBody>
      </p:sp>
    </p:spTree>
    <p:extLst>
      <p:ext uri="{BB962C8B-B14F-4D97-AF65-F5344CB8AC3E}">
        <p14:creationId xmlns:p14="http://schemas.microsoft.com/office/powerpoint/2010/main" val="9838464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BCF8BC3-E886-440D-AE56-57ECFCCCA9BD}"/>
              </a:ext>
            </a:extLst>
          </p:cNvPr>
          <p:cNvSpPr>
            <a:spLocks noGrp="1"/>
          </p:cNvSpPr>
          <p:nvPr>
            <p:ph type="body" sz="quarter" idx="14"/>
          </p:nvPr>
        </p:nvSpPr>
        <p:spPr/>
        <p:txBody>
          <a:bodyPr/>
          <a:lstStyle/>
          <a:p>
            <a:r>
              <a:rPr lang="en-US" dirty="0"/>
              <a:t>Questions?</a:t>
            </a:r>
          </a:p>
        </p:txBody>
      </p:sp>
      <p:sp>
        <p:nvSpPr>
          <p:cNvPr id="3" name="Content Placeholder 2">
            <a:extLst>
              <a:ext uri="{FF2B5EF4-FFF2-40B4-BE49-F238E27FC236}">
                <a16:creationId xmlns:a16="http://schemas.microsoft.com/office/drawing/2014/main" id="{BFC95C8D-24EF-48E0-BF51-0709FA51F9BA}"/>
              </a:ext>
            </a:extLst>
          </p:cNvPr>
          <p:cNvSpPr>
            <a:spLocks noGrp="1"/>
          </p:cNvSpPr>
          <p:nvPr>
            <p:ph sz="quarter" idx="15"/>
          </p:nvPr>
        </p:nvSpPr>
        <p:spPr/>
        <p:txBody>
          <a:bodyPr/>
          <a:lstStyle/>
          <a:p>
            <a:r>
              <a:rPr lang="en-US" b="1" dirty="0"/>
              <a:t>Jason Rhine</a:t>
            </a:r>
          </a:p>
          <a:p>
            <a:r>
              <a:rPr lang="en-US" sz="2000" dirty="0"/>
              <a:t>Assistant Director</a:t>
            </a:r>
          </a:p>
          <a:p>
            <a:r>
              <a:rPr lang="en-US" sz="2000" dirty="0"/>
              <a:t>jrhine@calcities.org  </a:t>
            </a:r>
            <a:r>
              <a:rPr lang="en-US" sz="2000" dirty="0">
                <a:solidFill>
                  <a:srgbClr val="F5BD35"/>
                </a:solidFill>
                <a:latin typeface="Arial" panose="020B0604020202020204" pitchFamily="34" charset="0"/>
                <a:cs typeface="Arial" panose="020B0604020202020204" pitchFamily="34" charset="0"/>
              </a:rPr>
              <a:t>•</a:t>
            </a:r>
            <a:r>
              <a:rPr lang="en-US" sz="2000" dirty="0"/>
              <a:t>  916-658-8264</a:t>
            </a:r>
          </a:p>
        </p:txBody>
      </p:sp>
    </p:spTree>
    <p:extLst>
      <p:ext uri="{BB962C8B-B14F-4D97-AF65-F5344CB8AC3E}">
        <p14:creationId xmlns:p14="http://schemas.microsoft.com/office/powerpoint/2010/main" val="35248646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18F818-A10F-4D02-995A-330B04B31E31}"/>
              </a:ext>
            </a:extLst>
          </p:cNvPr>
          <p:cNvSpPr txBox="1"/>
          <p:nvPr/>
        </p:nvSpPr>
        <p:spPr>
          <a:xfrm>
            <a:off x="217579" y="806613"/>
            <a:ext cx="4494276"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FFC222"/>
                </a:solidFill>
                <a:effectLst/>
                <a:uLnTx/>
                <a:uFillTx/>
                <a:latin typeface="Century Gothic" panose="020B0502020202020204" pitchFamily="34" charset="0"/>
                <a:ea typeface="+mn-ea"/>
                <a:cs typeface="+mn-cs"/>
              </a:rPr>
              <a:t>Summer </a:t>
            </a:r>
            <a:r>
              <a:rPr lang="en-US" sz="2600" b="1" dirty="0">
                <a:solidFill>
                  <a:srgbClr val="FFC222"/>
                </a:solidFill>
                <a:latin typeface="Century Gothic" panose="020B0502020202020204" pitchFamily="34" charset="0"/>
              </a:rPr>
              <a:t>Recess </a:t>
            </a:r>
            <a:r>
              <a:rPr kumimoji="0" lang="en-US" sz="2600" b="1" i="0" u="none" strike="noStrike" kern="1200" cap="none" spc="0" normalizeH="0" baseline="0" noProof="0" dirty="0">
                <a:ln>
                  <a:noFill/>
                </a:ln>
                <a:solidFill>
                  <a:srgbClr val="FFC222"/>
                </a:solidFill>
                <a:effectLst/>
                <a:uLnTx/>
                <a:uFillTx/>
                <a:latin typeface="Century Gothic" panose="020B0502020202020204" pitchFamily="34" charset="0"/>
                <a:ea typeface="+mn-ea"/>
                <a:cs typeface="+mn-cs"/>
              </a:rPr>
              <a:t>Briefing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FFC222"/>
                </a:solidFill>
                <a:effectLst/>
                <a:uLnTx/>
                <a:uFillTx/>
                <a:latin typeface="Century Gothic" panose="020B0502020202020204" pitchFamily="34" charset="0"/>
                <a:ea typeface="+mn-ea"/>
                <a:cs typeface="+mn-cs"/>
              </a:rPr>
              <a:t>on Priority Bills</a:t>
            </a:r>
          </a:p>
        </p:txBody>
      </p:sp>
      <p:sp>
        <p:nvSpPr>
          <p:cNvPr id="3" name="TextBox 2">
            <a:extLst>
              <a:ext uri="{FF2B5EF4-FFF2-40B4-BE49-F238E27FC236}">
                <a16:creationId xmlns:a16="http://schemas.microsoft.com/office/drawing/2014/main" id="{FA5CD47D-60C8-4DB9-95EA-B9D1943659AC}"/>
              </a:ext>
            </a:extLst>
          </p:cNvPr>
          <p:cNvSpPr txBox="1"/>
          <p:nvPr/>
        </p:nvSpPr>
        <p:spPr>
          <a:xfrm>
            <a:off x="4416251" y="2310374"/>
            <a:ext cx="7465925"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317297"/>
                </a:solidFill>
                <a:effectLst/>
                <a:uLnTx/>
                <a:uFillTx/>
                <a:latin typeface="Century Gothic" panose="020B0502020202020204" pitchFamily="34" charset="0"/>
                <a:ea typeface="+mn-ea"/>
                <a:cs typeface="+mn-cs"/>
              </a:rPr>
              <a:t>Public Safety</a:t>
            </a:r>
          </a:p>
        </p:txBody>
      </p:sp>
      <p:sp>
        <p:nvSpPr>
          <p:cNvPr id="4" name="TextBox 3">
            <a:extLst>
              <a:ext uri="{FF2B5EF4-FFF2-40B4-BE49-F238E27FC236}">
                <a16:creationId xmlns:a16="http://schemas.microsoft.com/office/drawing/2014/main" id="{DF4B034E-9824-437C-A6BB-FC480069D0DC}"/>
              </a:ext>
            </a:extLst>
          </p:cNvPr>
          <p:cNvSpPr txBox="1"/>
          <p:nvPr/>
        </p:nvSpPr>
        <p:spPr>
          <a:xfrm>
            <a:off x="8405720" y="806613"/>
            <a:ext cx="3547872" cy="49244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FFC222"/>
                </a:solidFill>
                <a:effectLst/>
                <a:uLnTx/>
                <a:uFillTx/>
                <a:latin typeface="Century Gothic" panose="020B0502020202020204" pitchFamily="34" charset="0"/>
                <a:ea typeface="+mn-ea"/>
                <a:cs typeface="+mn-cs"/>
              </a:rPr>
              <a:t>July 22, 2021</a:t>
            </a:r>
          </a:p>
        </p:txBody>
      </p:sp>
      <p:sp>
        <p:nvSpPr>
          <p:cNvPr id="5" name="TextBox 4">
            <a:extLst>
              <a:ext uri="{FF2B5EF4-FFF2-40B4-BE49-F238E27FC236}">
                <a16:creationId xmlns:a16="http://schemas.microsoft.com/office/drawing/2014/main" id="{B05A1F1F-E4D5-4291-8F93-ED3163A6E96D}"/>
              </a:ext>
            </a:extLst>
          </p:cNvPr>
          <p:cNvSpPr txBox="1"/>
          <p:nvPr/>
        </p:nvSpPr>
        <p:spPr>
          <a:xfrm>
            <a:off x="5379429" y="5070035"/>
            <a:ext cx="6574163"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Elisa Arcidiacono</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Legislative Affairs, Lobbyist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earcidiacono@</a:t>
            </a: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calcities.org</a:t>
            </a:r>
            <a:endParaRPr kumimoji="0" lang="en-US" sz="2000" b="0" i="0" u="none" strike="noStrike" kern="1200" cap="none" spc="0" normalizeH="0" baseline="0" noProof="0" dirty="0">
              <a:ln>
                <a:noFill/>
              </a:ln>
              <a:solidFill>
                <a:srgbClr val="00000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30806265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a:xfrm>
            <a:off x="853966" y="328338"/>
            <a:ext cx="11350752" cy="1325563"/>
          </a:xfrm>
        </p:spPr>
        <p:txBody>
          <a:bodyPr/>
          <a:lstStyle/>
          <a:p>
            <a:r>
              <a:rPr lang="en-US" u="sng" dirty="0"/>
              <a:t>Peace Officer Certification</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AB 89 (Jones-Sawyer) Peace Officers. Minimum Qualifications.</a:t>
            </a:r>
          </a:p>
          <a:p>
            <a:pPr marL="228600" indent="0">
              <a:lnSpc>
                <a:spcPct val="100000"/>
              </a:lnSpc>
              <a:spcBef>
                <a:spcPts val="0"/>
              </a:spcBef>
              <a:buNone/>
            </a:pPr>
            <a:r>
              <a:rPr lang="en-US" sz="2400" dirty="0"/>
              <a:t>This measure would increase the minimum qualifying age from 18 to 21 years of age for peace officer certifications and would, on and after January 1, 2025, require new officers to complete the curriculum or degree program developed by the Commission on Peace Officer Standards and Training (POST) or to have a bachelor’s degree or other advanced degree from an accredited college or university.</a:t>
            </a:r>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Oppose (prior to 7/15 amendments)</a:t>
            </a:r>
          </a:p>
          <a:p>
            <a:pPr marL="228600" indent="0">
              <a:spcBef>
                <a:spcPts val="0"/>
              </a:spcBef>
              <a:buNone/>
            </a:pPr>
            <a:endParaRPr lang="en-US" dirty="0"/>
          </a:p>
        </p:txBody>
      </p:sp>
    </p:spTree>
    <p:extLst>
      <p:ext uri="{BB962C8B-B14F-4D97-AF65-F5344CB8AC3E}">
        <p14:creationId xmlns:p14="http://schemas.microsoft.com/office/powerpoint/2010/main" val="40920395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Peace Officer Decertification</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SB 2 (Bradford) Peace Officers. Certification. Civil Rights.</a:t>
            </a:r>
          </a:p>
          <a:p>
            <a:pPr marL="228600" indent="0">
              <a:lnSpc>
                <a:spcPct val="100000"/>
              </a:lnSpc>
              <a:spcBef>
                <a:spcPts val="0"/>
              </a:spcBef>
              <a:buNone/>
            </a:pPr>
            <a:r>
              <a:rPr lang="en-US" sz="2400" dirty="0"/>
              <a:t>This measure would establish new standards and processes for decertifying peace officers, and would eliminate the application of certain governmental immunities and allow wrongful death actions under the Tom Bane Civil Rights Act.</a:t>
            </a:r>
            <a:endParaRPr lang="en-US" sz="1000" dirty="0"/>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Oppose</a:t>
            </a:r>
          </a:p>
          <a:p>
            <a:pPr marL="228600" indent="0">
              <a:spcBef>
                <a:spcPts val="0"/>
              </a:spcBef>
              <a:buNone/>
            </a:pPr>
            <a:endParaRPr lang="en-US" sz="2400" dirty="0"/>
          </a:p>
          <a:p>
            <a:pPr marL="228600" indent="0">
              <a:spcBef>
                <a:spcPts val="0"/>
              </a:spcBef>
              <a:buNone/>
            </a:pPr>
            <a:endParaRPr lang="en-US" sz="2400" dirty="0"/>
          </a:p>
          <a:p>
            <a:endParaRPr lang="en-US" sz="2400" dirty="0"/>
          </a:p>
        </p:txBody>
      </p:sp>
    </p:spTree>
    <p:extLst>
      <p:ext uri="{BB962C8B-B14F-4D97-AF65-F5344CB8AC3E}">
        <p14:creationId xmlns:p14="http://schemas.microsoft.com/office/powerpoint/2010/main" val="29461143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Peace Officer Record Disclosure</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SB 16 (Skinner) Peace Officers. Release of Records.</a:t>
            </a:r>
          </a:p>
          <a:p>
            <a:pPr marL="228600" indent="0">
              <a:lnSpc>
                <a:spcPct val="100000"/>
              </a:lnSpc>
              <a:spcBef>
                <a:spcPts val="0"/>
              </a:spcBef>
              <a:buNone/>
            </a:pPr>
            <a:r>
              <a:rPr lang="en-US" sz="2400" dirty="0"/>
              <a:t>This measure would expand the categories of records subject to disclosure under the California Public Records Act (CPRA); impose new requirements for record retention specify a timeline for a law enforcement agency to provide public records to the requester; and would outline restrictions related to attorney-client privilege.</a:t>
            </a:r>
          </a:p>
          <a:p>
            <a:pPr marL="228600" indent="0">
              <a:lnSpc>
                <a:spcPct val="100000"/>
              </a:lnSpc>
              <a:spcBef>
                <a:spcPts val="0"/>
              </a:spcBef>
              <a:buNone/>
            </a:pPr>
            <a:endParaRPr lang="en-US" sz="1000" dirty="0"/>
          </a:p>
          <a:p>
            <a:pPr marL="228600" indent="0">
              <a:lnSpc>
                <a:spcPct val="100000"/>
              </a:lnSpc>
              <a:spcBef>
                <a:spcPts val="0"/>
              </a:spcBef>
              <a:buNone/>
            </a:pPr>
            <a:r>
              <a:rPr lang="en-US" sz="2400" b="1" dirty="0"/>
              <a:t>Cal Cities Position: </a:t>
            </a:r>
            <a:r>
              <a:rPr lang="en-US" sz="2400" b="1" i="1" dirty="0"/>
              <a:t>Oppose (prior to 7/8 amendments)</a:t>
            </a:r>
          </a:p>
          <a:p>
            <a:pPr marL="228600" indent="0">
              <a:spcBef>
                <a:spcPts val="0"/>
              </a:spcBef>
              <a:buNone/>
            </a:pPr>
            <a:endParaRPr lang="en-US" sz="2400" dirty="0"/>
          </a:p>
          <a:p>
            <a:pPr marL="228600" indent="0">
              <a:spcBef>
                <a:spcPts val="0"/>
              </a:spcBef>
              <a:buNone/>
            </a:pPr>
            <a:endParaRPr lang="en-US" sz="2400" dirty="0"/>
          </a:p>
          <a:p>
            <a:endParaRPr lang="en-US" sz="2400" dirty="0"/>
          </a:p>
        </p:txBody>
      </p:sp>
    </p:spTree>
    <p:extLst>
      <p:ext uri="{BB962C8B-B14F-4D97-AF65-F5344CB8AC3E}">
        <p14:creationId xmlns:p14="http://schemas.microsoft.com/office/powerpoint/2010/main" val="8326086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a:xfrm>
            <a:off x="838200" y="328338"/>
            <a:ext cx="11350752" cy="1325563"/>
          </a:xfrm>
        </p:spPr>
        <p:txBody>
          <a:bodyPr/>
          <a:lstStyle/>
          <a:p>
            <a:r>
              <a:rPr lang="en-US" u="sng" dirty="0"/>
              <a:t>Law Enforcement Tools</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AB 48 (Gonzalez) Law Enforcement: Kinetic Energy Projectiles and Chemical Agents.</a:t>
            </a:r>
          </a:p>
          <a:p>
            <a:pPr marL="228600" indent="0">
              <a:lnSpc>
                <a:spcPct val="100000"/>
              </a:lnSpc>
              <a:spcBef>
                <a:spcPts val="0"/>
              </a:spcBef>
              <a:buNone/>
            </a:pPr>
            <a:r>
              <a:rPr lang="en-US" sz="2400" dirty="0"/>
              <a:t>This measure would prohibit use of kinetic energy projectiles and chemical agents by law enforcement agencies to disperse assemblies, protests, or demonstrations. This measure would further mandate these tools only be utilized to defend against a threat to life or serious bodily injury.</a:t>
            </a:r>
            <a:endParaRPr lang="en-US" sz="1000" b="1" dirty="0"/>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Oppose</a:t>
            </a:r>
          </a:p>
          <a:p>
            <a:pPr marL="228600" indent="0">
              <a:spcBef>
                <a:spcPts val="0"/>
              </a:spcBef>
              <a:buNone/>
            </a:pPr>
            <a:endParaRPr lang="en-US" dirty="0"/>
          </a:p>
        </p:txBody>
      </p:sp>
    </p:spTree>
    <p:extLst>
      <p:ext uri="{BB962C8B-B14F-4D97-AF65-F5344CB8AC3E}">
        <p14:creationId xmlns:p14="http://schemas.microsoft.com/office/powerpoint/2010/main" val="35256136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Law Enforcement Settlement Reporting</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588227"/>
            <a:ext cx="10515600" cy="4351338"/>
          </a:xfrm>
          <a:prstGeom prst="rect">
            <a:avLst/>
          </a:prstGeom>
        </p:spPr>
        <p:txBody>
          <a:bodyPr/>
          <a:lstStyle/>
          <a:p>
            <a:pPr marL="228600" indent="0">
              <a:lnSpc>
                <a:spcPct val="100000"/>
              </a:lnSpc>
              <a:spcBef>
                <a:spcPts val="0"/>
              </a:spcBef>
              <a:buNone/>
            </a:pPr>
            <a:r>
              <a:rPr lang="en-US" sz="2400" b="1" dirty="0"/>
              <a:t>AB 603 (McCarty) Law Enforcement Settlements and Judgments. Reporting.</a:t>
            </a:r>
          </a:p>
          <a:p>
            <a:pPr marL="228600" indent="0">
              <a:lnSpc>
                <a:spcPct val="100000"/>
              </a:lnSpc>
              <a:spcBef>
                <a:spcPts val="0"/>
              </a:spcBef>
              <a:buNone/>
            </a:pPr>
            <a:r>
              <a:rPr lang="en-US" sz="2400" dirty="0"/>
              <a:t>This measure would require municipalities to annually post on their websites specified information relating to settlements and judgments resulting from allegations of improper police conduct, including, among other information, amounts paid, broken down by individual settlement and judgment, information on bonds used to finance use of force settlement and judgment payments, and premiums paid for insurance against settlements or judgments resulting from allegations of improper police conduct.</a:t>
            </a:r>
            <a:br>
              <a:rPr lang="en-US" sz="2400" dirty="0"/>
            </a:br>
            <a:br>
              <a:rPr lang="en-US" sz="1000" dirty="0"/>
            </a:br>
            <a:r>
              <a:rPr lang="en-US" sz="2400" b="1" dirty="0"/>
              <a:t>Cal Cities Position: </a:t>
            </a:r>
            <a:r>
              <a:rPr lang="en-US" sz="2400" b="1" i="1" dirty="0"/>
              <a:t>Oppose</a:t>
            </a:r>
          </a:p>
          <a:p>
            <a:pPr marL="228600" indent="0">
              <a:spcBef>
                <a:spcPts val="0"/>
              </a:spcBef>
              <a:buNone/>
            </a:pPr>
            <a:endParaRPr lang="en-US" sz="2000" b="1" dirty="0"/>
          </a:p>
          <a:p>
            <a:pPr marL="228600" indent="0">
              <a:spcBef>
                <a:spcPts val="0"/>
              </a:spcBef>
              <a:buNone/>
            </a:pPr>
            <a:endParaRPr lang="en-US" sz="2000" dirty="0"/>
          </a:p>
        </p:txBody>
      </p:sp>
    </p:spTree>
    <p:extLst>
      <p:ext uri="{BB962C8B-B14F-4D97-AF65-F5344CB8AC3E}">
        <p14:creationId xmlns:p14="http://schemas.microsoft.com/office/powerpoint/2010/main" val="3276296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Law Enforcement Investigations</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AB 718 (Cunningham) Peace Officers: Investigations of Misconduct.</a:t>
            </a:r>
          </a:p>
          <a:p>
            <a:pPr marL="228600" indent="0">
              <a:lnSpc>
                <a:spcPct val="100000"/>
              </a:lnSpc>
              <a:spcBef>
                <a:spcPts val="0"/>
              </a:spcBef>
              <a:buNone/>
            </a:pPr>
            <a:r>
              <a:rPr lang="en-US" sz="2400" dirty="0"/>
              <a:t>This measure would require a law enforcement agency to complete its investigation into an allegation of misconduct despite the peace officer’s or custodial officer’s voluntary separation from the employing agency. This measure would also require disclosure of the investigative findings.</a:t>
            </a:r>
            <a:endParaRPr lang="en-US" sz="1000" dirty="0"/>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Support</a:t>
            </a:r>
          </a:p>
          <a:p>
            <a:pPr marL="228600" indent="0">
              <a:spcBef>
                <a:spcPts val="0"/>
              </a:spcBef>
              <a:buNone/>
            </a:pPr>
            <a:endParaRPr lang="en-US" sz="2000" dirty="0"/>
          </a:p>
        </p:txBody>
      </p:sp>
    </p:spTree>
    <p:extLst>
      <p:ext uri="{BB962C8B-B14F-4D97-AF65-F5344CB8AC3E}">
        <p14:creationId xmlns:p14="http://schemas.microsoft.com/office/powerpoint/2010/main" val="3931338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a:xfrm>
            <a:off x="857014" y="365125"/>
            <a:ext cx="11350752" cy="1325563"/>
          </a:xfrm>
        </p:spPr>
        <p:txBody>
          <a:bodyPr/>
          <a:lstStyle/>
          <a:p>
            <a:r>
              <a:rPr lang="en-US" u="sng" dirty="0"/>
              <a:t>Post-Pandemic Relief</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SB 314 (Wiener) Alcoholic Beverages.</a:t>
            </a:r>
          </a:p>
          <a:p>
            <a:pPr marL="228600" indent="0">
              <a:lnSpc>
                <a:spcPct val="100000"/>
              </a:lnSpc>
              <a:spcBef>
                <a:spcPts val="0"/>
              </a:spcBef>
              <a:buNone/>
            </a:pPr>
            <a:r>
              <a:rPr lang="en-US" sz="2400" dirty="0"/>
              <a:t>This measure would authorize the Department of Alcohol Beverage Control (ABC) flexibility around catering licenses and requirements for licensees to share a main common area for</a:t>
            </a:r>
          </a:p>
          <a:p>
            <a:pPr marL="228600" indent="0">
              <a:lnSpc>
                <a:spcPct val="100000"/>
              </a:lnSpc>
              <a:spcBef>
                <a:spcPts val="0"/>
              </a:spcBef>
              <a:buNone/>
            </a:pPr>
            <a:r>
              <a:rPr lang="en-US" sz="2400" dirty="0"/>
              <a:t>business. This measure would create an extended timeline for licensees with expanded premises to make their expansion permanent and extend the event application window.</a:t>
            </a:r>
            <a:endParaRPr lang="en-US" sz="1000" b="1" dirty="0"/>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Support if Amended</a:t>
            </a:r>
          </a:p>
          <a:p>
            <a:pPr marL="228600" indent="0">
              <a:spcBef>
                <a:spcPts val="0"/>
              </a:spcBef>
              <a:buNone/>
            </a:pPr>
            <a:endParaRPr lang="en-US" dirty="0"/>
          </a:p>
        </p:txBody>
      </p:sp>
    </p:spTree>
    <p:extLst>
      <p:ext uri="{BB962C8B-B14F-4D97-AF65-F5344CB8AC3E}">
        <p14:creationId xmlns:p14="http://schemas.microsoft.com/office/powerpoint/2010/main" val="29012863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a:xfrm>
            <a:off x="857013" y="365125"/>
            <a:ext cx="11350752" cy="1325563"/>
          </a:xfrm>
        </p:spPr>
        <p:txBody>
          <a:bodyPr/>
          <a:lstStyle/>
          <a:p>
            <a:r>
              <a:rPr lang="en-US" u="sng" dirty="0"/>
              <a:t>Post-Pandemic Relief</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491520"/>
            <a:ext cx="10515600" cy="4351338"/>
          </a:xfrm>
          <a:prstGeom prst="rect">
            <a:avLst/>
          </a:prstGeom>
        </p:spPr>
        <p:txBody>
          <a:bodyPr/>
          <a:lstStyle/>
          <a:p>
            <a:pPr marL="228600" indent="0">
              <a:lnSpc>
                <a:spcPct val="100000"/>
              </a:lnSpc>
              <a:spcBef>
                <a:spcPts val="0"/>
              </a:spcBef>
              <a:buNone/>
            </a:pPr>
            <a:r>
              <a:rPr lang="en-US" sz="2400" b="1" dirty="0"/>
              <a:t>AB 61 (Gabriel) Business Pandemic Relief. </a:t>
            </a:r>
          </a:p>
          <a:p>
            <a:pPr marL="228600" indent="0">
              <a:lnSpc>
                <a:spcPct val="100000"/>
              </a:lnSpc>
              <a:spcBef>
                <a:spcPts val="0"/>
              </a:spcBef>
              <a:buNone/>
            </a:pPr>
            <a:r>
              <a:rPr lang="en-US" sz="2400" dirty="0"/>
              <a:t>This measure would authorize the Department of Alcohol Beverage Control (ABC) flexibility around catering licenses and requirements for licensees to share a main common area for</a:t>
            </a:r>
          </a:p>
          <a:p>
            <a:pPr marL="228600" indent="0">
              <a:lnSpc>
                <a:spcPct val="100000"/>
              </a:lnSpc>
              <a:spcBef>
                <a:spcPts val="0"/>
              </a:spcBef>
              <a:buNone/>
            </a:pPr>
            <a:r>
              <a:rPr lang="en-US" sz="2400" dirty="0"/>
              <a:t>business. This measure would create an extended timeline for licensees with expanded premises to make their expansion permanent and extend the event application window.</a:t>
            </a:r>
            <a:endParaRPr lang="en-US" sz="1000" b="1" dirty="0"/>
          </a:p>
          <a:p>
            <a:pPr marL="228600" indent="0">
              <a:lnSpc>
                <a:spcPct val="100000"/>
              </a:lnSpc>
              <a:spcBef>
                <a:spcPts val="0"/>
              </a:spcBef>
              <a:buNone/>
            </a:pPr>
            <a:r>
              <a:rPr lang="en-US" sz="2400" dirty="0"/>
              <a:t>Additionally, this measure would authorize a permitted food facility to prepare and serve food as a temporary satellite food service without obtaining a separate satellite food service permit.</a:t>
            </a:r>
            <a:endParaRPr lang="en-US" sz="1000" b="1" dirty="0"/>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Support if Amended</a:t>
            </a:r>
          </a:p>
          <a:p>
            <a:pPr marL="228600" indent="0">
              <a:spcBef>
                <a:spcPts val="0"/>
              </a:spcBef>
              <a:buNone/>
            </a:pPr>
            <a:endParaRPr lang="en-US" dirty="0"/>
          </a:p>
        </p:txBody>
      </p:sp>
    </p:spTree>
    <p:extLst>
      <p:ext uri="{BB962C8B-B14F-4D97-AF65-F5344CB8AC3E}">
        <p14:creationId xmlns:p14="http://schemas.microsoft.com/office/powerpoint/2010/main" val="35300994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Post-Pandemic Relief</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fontAlgn="base">
              <a:buNone/>
            </a:pPr>
            <a:r>
              <a:rPr lang="en-US" sz="2400" b="1" dirty="0"/>
              <a:t>SB 389 (Dodd) </a:t>
            </a:r>
            <a:r>
              <a:rPr lang="en-US" b="1" dirty="0"/>
              <a:t>Alcoholic beverages: retail off-sale license: retail off-sale delivery: retail on-sale license: off-sale privileges.</a:t>
            </a:r>
          </a:p>
          <a:p>
            <a:pPr marL="228600" indent="0">
              <a:lnSpc>
                <a:spcPct val="100000"/>
              </a:lnSpc>
              <a:spcBef>
                <a:spcPts val="0"/>
              </a:spcBef>
              <a:buNone/>
            </a:pPr>
            <a:r>
              <a:rPr lang="en-US" sz="2400" dirty="0"/>
              <a:t>This measure would authorize the holder of a retail on-sale license or a licensed beer manufacturer operating a bona fide eating place to exercise additional off-sale rights and privileges and authorize the sale of alcoholic beverages for off-sale consumption and delivery. </a:t>
            </a:r>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Support if Amended</a:t>
            </a:r>
          </a:p>
          <a:p>
            <a:pPr marL="228600" indent="0">
              <a:spcBef>
                <a:spcPts val="0"/>
              </a:spcBef>
              <a:buNone/>
            </a:pPr>
            <a:endParaRPr lang="en-US" sz="2400" dirty="0"/>
          </a:p>
        </p:txBody>
      </p:sp>
    </p:spTree>
    <p:extLst>
      <p:ext uri="{BB962C8B-B14F-4D97-AF65-F5344CB8AC3E}">
        <p14:creationId xmlns:p14="http://schemas.microsoft.com/office/powerpoint/2010/main" val="19589545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Card Rooms</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SB 576 (Archuleta) Gambling: Local Moratorium.</a:t>
            </a:r>
          </a:p>
          <a:p>
            <a:pPr marL="228600" indent="0">
              <a:lnSpc>
                <a:spcPct val="100000"/>
              </a:lnSpc>
              <a:spcBef>
                <a:spcPts val="0"/>
              </a:spcBef>
              <a:buNone/>
            </a:pPr>
            <a:r>
              <a:rPr lang="en-US" sz="2400" dirty="0"/>
              <a:t>This measure would extend, until January 2028, a moratorium on brick-and-mortar card room expansion. It would additionally allow locals to amend their ordinance to increase the number of gambling tables that may be operated in a gambling establishment by up to two tables each calendar year, up to a maximum total of 10 additional tables.</a:t>
            </a:r>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Oppose</a:t>
            </a:r>
            <a:endParaRPr lang="en-US" sz="2400" i="1" dirty="0"/>
          </a:p>
        </p:txBody>
      </p:sp>
    </p:spTree>
    <p:extLst>
      <p:ext uri="{BB962C8B-B14F-4D97-AF65-F5344CB8AC3E}">
        <p14:creationId xmlns:p14="http://schemas.microsoft.com/office/powerpoint/2010/main" val="12969151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Fireworks</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SB 277 (Archuleta) Fireworks. Dangerous Fireworks. Seizure. Management.</a:t>
            </a:r>
          </a:p>
          <a:p>
            <a:pPr marL="228600" indent="0">
              <a:lnSpc>
                <a:spcPct val="100000"/>
              </a:lnSpc>
              <a:spcBef>
                <a:spcPts val="0"/>
              </a:spcBef>
              <a:buNone/>
            </a:pPr>
            <a:r>
              <a:rPr lang="en-US" sz="2400" dirty="0"/>
              <a:t>This measure would expand the definition of what is considered to be a dangerous firework, and would create a uniform statewide </a:t>
            </a:r>
          </a:p>
          <a:p>
            <a:pPr marL="228600" indent="0">
              <a:lnSpc>
                <a:spcPct val="100000"/>
              </a:lnSpc>
              <a:spcBef>
                <a:spcPts val="0"/>
              </a:spcBef>
              <a:buNone/>
            </a:pPr>
            <a:r>
              <a:rPr lang="en-US" sz="2400" dirty="0"/>
              <a:t>management policy regarding safe seizure, storage, repurposing, destruction, or disposal of federally approved dangerous fireworks and California, classified safe and sane fireworks.</a:t>
            </a:r>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Support if Amended</a:t>
            </a:r>
            <a:endParaRPr lang="en-US" sz="2400" i="1" dirty="0"/>
          </a:p>
        </p:txBody>
      </p:sp>
    </p:spTree>
    <p:extLst>
      <p:ext uri="{BB962C8B-B14F-4D97-AF65-F5344CB8AC3E}">
        <p14:creationId xmlns:p14="http://schemas.microsoft.com/office/powerpoint/2010/main" val="26544777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BCF8BC3-E886-440D-AE56-57ECFCCCA9BD}"/>
              </a:ext>
            </a:extLst>
          </p:cNvPr>
          <p:cNvSpPr>
            <a:spLocks noGrp="1"/>
          </p:cNvSpPr>
          <p:nvPr>
            <p:ph type="body" sz="quarter" idx="14"/>
          </p:nvPr>
        </p:nvSpPr>
        <p:spPr/>
        <p:txBody>
          <a:bodyPr/>
          <a:lstStyle/>
          <a:p>
            <a:r>
              <a:rPr lang="en-US" dirty="0"/>
              <a:t>Questions?</a:t>
            </a:r>
          </a:p>
        </p:txBody>
      </p:sp>
      <p:sp>
        <p:nvSpPr>
          <p:cNvPr id="3" name="Content Placeholder 2">
            <a:extLst>
              <a:ext uri="{FF2B5EF4-FFF2-40B4-BE49-F238E27FC236}">
                <a16:creationId xmlns:a16="http://schemas.microsoft.com/office/drawing/2014/main" id="{BFC95C8D-24EF-48E0-BF51-0709FA51F9BA}"/>
              </a:ext>
            </a:extLst>
          </p:cNvPr>
          <p:cNvSpPr>
            <a:spLocks noGrp="1"/>
          </p:cNvSpPr>
          <p:nvPr>
            <p:ph sz="quarter" idx="15"/>
          </p:nvPr>
        </p:nvSpPr>
        <p:spPr/>
        <p:txBody>
          <a:bodyPr/>
          <a:lstStyle/>
          <a:p>
            <a:r>
              <a:rPr lang="en-US" b="1" dirty="0"/>
              <a:t>Elisa Arcidiacono</a:t>
            </a:r>
          </a:p>
          <a:p>
            <a:r>
              <a:rPr lang="en-US" sz="2000" dirty="0"/>
              <a:t>Legislative Affairs, Lobbyist</a:t>
            </a:r>
          </a:p>
          <a:p>
            <a:r>
              <a:rPr lang="en-US" sz="2000" dirty="0"/>
              <a:t>earcidiacono@calcities.org  </a:t>
            </a:r>
            <a:r>
              <a:rPr lang="en-US" sz="2000" dirty="0">
                <a:solidFill>
                  <a:srgbClr val="F5BD35"/>
                </a:solidFill>
                <a:latin typeface="Arial" panose="020B0604020202020204" pitchFamily="34" charset="0"/>
                <a:cs typeface="Arial" panose="020B0604020202020204" pitchFamily="34" charset="0"/>
              </a:rPr>
              <a:t>•</a:t>
            </a:r>
            <a:r>
              <a:rPr lang="en-US" sz="2000" dirty="0"/>
              <a:t>  916-720-8025</a:t>
            </a:r>
          </a:p>
        </p:txBody>
      </p:sp>
    </p:spTree>
    <p:extLst>
      <p:ext uri="{BB962C8B-B14F-4D97-AF65-F5344CB8AC3E}">
        <p14:creationId xmlns:p14="http://schemas.microsoft.com/office/powerpoint/2010/main" val="25767565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18F818-A10F-4D02-995A-330B04B31E31}"/>
              </a:ext>
            </a:extLst>
          </p:cNvPr>
          <p:cNvSpPr txBox="1"/>
          <p:nvPr/>
        </p:nvSpPr>
        <p:spPr>
          <a:xfrm>
            <a:off x="217579" y="806613"/>
            <a:ext cx="4494276"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FFC222"/>
                </a:solidFill>
                <a:effectLst/>
                <a:uLnTx/>
                <a:uFillTx/>
                <a:latin typeface="Century Gothic" panose="020B0502020202020204" pitchFamily="34" charset="0"/>
                <a:ea typeface="+mn-ea"/>
                <a:cs typeface="+mn-cs"/>
              </a:rPr>
              <a:t>Summer Recess Briefing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FFC222"/>
                </a:solidFill>
                <a:effectLst/>
                <a:uLnTx/>
                <a:uFillTx/>
                <a:latin typeface="Century Gothic" panose="020B0502020202020204" pitchFamily="34" charset="0"/>
                <a:ea typeface="+mn-ea"/>
                <a:cs typeface="+mn-cs"/>
              </a:rPr>
              <a:t>on Priority Bills</a:t>
            </a:r>
          </a:p>
        </p:txBody>
      </p:sp>
      <p:sp>
        <p:nvSpPr>
          <p:cNvPr id="3" name="TextBox 2">
            <a:extLst>
              <a:ext uri="{FF2B5EF4-FFF2-40B4-BE49-F238E27FC236}">
                <a16:creationId xmlns:a16="http://schemas.microsoft.com/office/drawing/2014/main" id="{FA5CD47D-60C8-4DB9-95EA-B9D1943659AC}"/>
              </a:ext>
            </a:extLst>
          </p:cNvPr>
          <p:cNvSpPr txBox="1"/>
          <p:nvPr/>
        </p:nvSpPr>
        <p:spPr>
          <a:xfrm>
            <a:off x="4416251" y="2310374"/>
            <a:ext cx="7465925"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317297"/>
                </a:solidFill>
                <a:effectLst/>
                <a:uLnTx/>
                <a:uFillTx/>
                <a:latin typeface="Century Gothic" panose="020B0502020202020204" pitchFamily="34" charset="0"/>
                <a:ea typeface="+mn-ea"/>
                <a:cs typeface="+mn-cs"/>
              </a:rPr>
              <a:t>Revenue and Taxation</a:t>
            </a:r>
          </a:p>
        </p:txBody>
      </p:sp>
      <p:sp>
        <p:nvSpPr>
          <p:cNvPr id="4" name="TextBox 3">
            <a:extLst>
              <a:ext uri="{FF2B5EF4-FFF2-40B4-BE49-F238E27FC236}">
                <a16:creationId xmlns:a16="http://schemas.microsoft.com/office/drawing/2014/main" id="{DF4B034E-9824-437C-A6BB-FC480069D0DC}"/>
              </a:ext>
            </a:extLst>
          </p:cNvPr>
          <p:cNvSpPr txBox="1"/>
          <p:nvPr/>
        </p:nvSpPr>
        <p:spPr>
          <a:xfrm>
            <a:off x="8405720" y="806613"/>
            <a:ext cx="3547872" cy="49244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FFC222"/>
                </a:solidFill>
                <a:effectLst/>
                <a:uLnTx/>
                <a:uFillTx/>
                <a:latin typeface="Century Gothic" panose="020B0502020202020204" pitchFamily="34" charset="0"/>
                <a:ea typeface="+mn-ea"/>
                <a:cs typeface="+mn-cs"/>
              </a:rPr>
              <a:t>July 22, 2021</a:t>
            </a:r>
          </a:p>
        </p:txBody>
      </p:sp>
      <p:sp>
        <p:nvSpPr>
          <p:cNvPr id="5" name="TextBox 4">
            <a:extLst>
              <a:ext uri="{FF2B5EF4-FFF2-40B4-BE49-F238E27FC236}">
                <a16:creationId xmlns:a16="http://schemas.microsoft.com/office/drawing/2014/main" id="{B05A1F1F-E4D5-4291-8F93-ED3163A6E96D}"/>
              </a:ext>
            </a:extLst>
          </p:cNvPr>
          <p:cNvSpPr txBox="1"/>
          <p:nvPr/>
        </p:nvSpPr>
        <p:spPr>
          <a:xfrm>
            <a:off x="5379429" y="5070035"/>
            <a:ext cx="6574163"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Nick Romo</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Legislative Affairs, Lobbyist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nromo@calcities.org</a:t>
            </a:r>
            <a:endParaRPr kumimoji="0" lang="en-US" sz="2000" b="0" i="0" u="none" strike="noStrike" kern="1200" cap="none" spc="0" normalizeH="0" baseline="0" noProof="0" dirty="0">
              <a:ln>
                <a:noFill/>
              </a:ln>
              <a:solidFill>
                <a:srgbClr val="00000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1225332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Short-Term Rentals </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SB 60 (Glazer) Short-Term Rental Ordinance Violations. </a:t>
            </a:r>
          </a:p>
          <a:p>
            <a:pPr marL="228600" indent="0">
              <a:lnSpc>
                <a:spcPct val="100000"/>
              </a:lnSpc>
              <a:spcBef>
                <a:spcPts val="0"/>
              </a:spcBef>
              <a:buNone/>
            </a:pPr>
            <a:r>
              <a:rPr lang="en-US" sz="2400" dirty="0"/>
              <a:t>This measure would allow cities and counties to impose larger fines for violations of short-term rental ordinances up to $5,000 for each violation. The violations must be deemed to pose threat to public health and safety. This increased allowance would not apply to the first failure to register or pay a business license fee. </a:t>
            </a:r>
          </a:p>
          <a:p>
            <a:pPr marL="228600" indent="0">
              <a:lnSpc>
                <a:spcPct val="100000"/>
              </a:lnSpc>
              <a:spcBef>
                <a:spcPts val="0"/>
              </a:spcBef>
              <a:buNone/>
            </a:pPr>
            <a:endParaRPr lang="en-US" sz="1000" dirty="0"/>
          </a:p>
          <a:p>
            <a:pPr marL="228600" indent="0">
              <a:lnSpc>
                <a:spcPct val="100000"/>
              </a:lnSpc>
              <a:spcBef>
                <a:spcPts val="0"/>
              </a:spcBef>
              <a:buNone/>
            </a:pPr>
            <a:r>
              <a:rPr lang="en-US" sz="2400" b="1" dirty="0"/>
              <a:t>Cal Cities Position: </a:t>
            </a:r>
            <a:r>
              <a:rPr lang="en-US" sz="2400" b="1" i="1" dirty="0"/>
              <a:t>Support</a:t>
            </a:r>
          </a:p>
          <a:p>
            <a:pPr marL="228600" indent="0">
              <a:spcBef>
                <a:spcPts val="0"/>
              </a:spcBef>
              <a:buNone/>
            </a:pPr>
            <a:endParaRPr lang="en-US" sz="2400" dirty="0"/>
          </a:p>
          <a:p>
            <a:pPr marL="228600" indent="0">
              <a:spcBef>
                <a:spcPts val="0"/>
              </a:spcBef>
              <a:buNone/>
            </a:pPr>
            <a:endParaRPr lang="en-US" sz="2400" dirty="0"/>
          </a:p>
          <a:p>
            <a:endParaRPr lang="en-US" sz="2400" dirty="0"/>
          </a:p>
        </p:txBody>
      </p:sp>
    </p:spTree>
    <p:extLst>
      <p:ext uri="{BB962C8B-B14F-4D97-AF65-F5344CB8AC3E}">
        <p14:creationId xmlns:p14="http://schemas.microsoft.com/office/powerpoint/2010/main" val="27861650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Short-Term Rentals </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SB 555 (McGuire) State Sponsored Short-Term Rental Tax Collection Program</a:t>
            </a:r>
          </a:p>
          <a:p>
            <a:pPr marL="228600" indent="0">
              <a:lnSpc>
                <a:spcPct val="100000"/>
              </a:lnSpc>
              <a:spcBef>
                <a:spcPts val="0"/>
              </a:spcBef>
              <a:buNone/>
            </a:pPr>
            <a:r>
              <a:rPr lang="en-US" sz="2400" dirty="0"/>
              <a:t>This measure would authorize a local agency to delegate its authority to collect their locally imposed transient occupancy tax (TOT) and fees on  short term rentals to the California Department of Tax and Fee Administration (CDTFA). This measure would allow short-term rental platforms to conceal rental locations, rates, and stay durations from CDTFA and contracting agencies reducing audit capabilities. </a:t>
            </a:r>
          </a:p>
          <a:p>
            <a:pPr marL="228600" indent="0">
              <a:lnSpc>
                <a:spcPct val="100000"/>
              </a:lnSpc>
              <a:spcBef>
                <a:spcPts val="0"/>
              </a:spcBef>
              <a:buNone/>
            </a:pPr>
            <a:endParaRPr lang="en-US" sz="1000" dirty="0"/>
          </a:p>
          <a:p>
            <a:pPr marL="228600" indent="0">
              <a:lnSpc>
                <a:spcPct val="100000"/>
              </a:lnSpc>
              <a:spcBef>
                <a:spcPts val="0"/>
              </a:spcBef>
              <a:buNone/>
            </a:pPr>
            <a:r>
              <a:rPr lang="en-US" sz="2400" b="1" dirty="0"/>
              <a:t>Cal Cities Position: </a:t>
            </a:r>
            <a:r>
              <a:rPr lang="en-US" sz="2400" b="1" i="1" dirty="0"/>
              <a:t>Oppose Unless Amended</a:t>
            </a:r>
          </a:p>
          <a:p>
            <a:pPr marL="228600" indent="0">
              <a:spcBef>
                <a:spcPts val="0"/>
              </a:spcBef>
              <a:buNone/>
            </a:pPr>
            <a:endParaRPr lang="en-US" sz="2400" dirty="0"/>
          </a:p>
          <a:p>
            <a:pPr marL="228600" indent="0">
              <a:spcBef>
                <a:spcPts val="0"/>
              </a:spcBef>
              <a:buNone/>
            </a:pPr>
            <a:endParaRPr lang="en-US" sz="2400" dirty="0"/>
          </a:p>
          <a:p>
            <a:endParaRPr lang="en-US" sz="2400" dirty="0"/>
          </a:p>
        </p:txBody>
      </p:sp>
    </p:spTree>
    <p:extLst>
      <p:ext uri="{BB962C8B-B14F-4D97-AF65-F5344CB8AC3E}">
        <p14:creationId xmlns:p14="http://schemas.microsoft.com/office/powerpoint/2010/main" val="16617578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Post-Redevelopment Tools</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SB 780 (Cortese) Public Investment Authorities. </a:t>
            </a:r>
          </a:p>
          <a:p>
            <a:pPr marL="228600" indent="0">
              <a:lnSpc>
                <a:spcPct val="100000"/>
              </a:lnSpc>
              <a:spcBef>
                <a:spcPts val="0"/>
              </a:spcBef>
              <a:buNone/>
            </a:pPr>
            <a:r>
              <a:rPr lang="en-US" sz="2400" dirty="0"/>
              <a:t>This measure would provide improved flexibility and capacity to Enhanced Infrastructure Financing Districts and Community Revitalization and Investment Authorities aimed at increasing investor confidence and ease of administration. </a:t>
            </a:r>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Support</a:t>
            </a:r>
            <a:endParaRPr lang="en-US" sz="2400" dirty="0"/>
          </a:p>
          <a:p>
            <a:pPr marL="228600" indent="0">
              <a:spcBef>
                <a:spcPts val="0"/>
              </a:spcBef>
              <a:buNone/>
            </a:pPr>
            <a:endParaRPr lang="en-US" sz="2400" dirty="0"/>
          </a:p>
          <a:p>
            <a:endParaRPr lang="en-US" sz="2400" dirty="0"/>
          </a:p>
        </p:txBody>
      </p:sp>
    </p:spTree>
    <p:extLst>
      <p:ext uri="{BB962C8B-B14F-4D97-AF65-F5344CB8AC3E}">
        <p14:creationId xmlns:p14="http://schemas.microsoft.com/office/powerpoint/2010/main" val="10380662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Online Sales Tax Reportin</a:t>
            </a:r>
            <a:r>
              <a:rPr lang="en-US" dirty="0"/>
              <a:t>g</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825625"/>
            <a:ext cx="10515600" cy="4351338"/>
          </a:xfrm>
          <a:prstGeom prst="rect">
            <a:avLst/>
          </a:prstGeom>
        </p:spPr>
        <p:txBody>
          <a:bodyPr/>
          <a:lstStyle/>
          <a:p>
            <a:pPr marL="228600" indent="0">
              <a:lnSpc>
                <a:spcPct val="100000"/>
              </a:lnSpc>
              <a:spcBef>
                <a:spcPts val="0"/>
              </a:spcBef>
              <a:buNone/>
            </a:pPr>
            <a:r>
              <a:rPr lang="en-US" sz="2400" b="1" dirty="0"/>
              <a:t>SB 792 (Glazer) Sales and Use Tax. Retailer Reporting. </a:t>
            </a:r>
          </a:p>
          <a:p>
            <a:pPr marL="228600" indent="0">
              <a:lnSpc>
                <a:spcPct val="100000"/>
              </a:lnSpc>
              <a:spcBef>
                <a:spcPts val="0"/>
              </a:spcBef>
              <a:buNone/>
            </a:pPr>
            <a:r>
              <a:rPr lang="en-US" sz="2400" dirty="0"/>
              <a:t>This measure would require online retailers, with annual taxable sales exceeding $50 million, to report to CDTFA certain taxing jurisdiction information of where a product, purchased online, is shipped. </a:t>
            </a:r>
            <a:endParaRPr lang="en-US" sz="1000" b="1" dirty="0"/>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Support</a:t>
            </a:r>
          </a:p>
          <a:p>
            <a:pPr marL="228600" indent="0">
              <a:spcBef>
                <a:spcPts val="0"/>
              </a:spcBef>
              <a:buNone/>
            </a:pPr>
            <a:endParaRPr lang="en-US" dirty="0"/>
          </a:p>
        </p:txBody>
      </p:sp>
    </p:spTree>
    <p:extLst>
      <p:ext uri="{BB962C8B-B14F-4D97-AF65-F5344CB8AC3E}">
        <p14:creationId xmlns:p14="http://schemas.microsoft.com/office/powerpoint/2010/main" val="21501189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BCF8BC3-E886-440D-AE56-57ECFCCCA9BD}"/>
              </a:ext>
            </a:extLst>
          </p:cNvPr>
          <p:cNvSpPr>
            <a:spLocks noGrp="1"/>
          </p:cNvSpPr>
          <p:nvPr>
            <p:ph type="body" sz="quarter" idx="14"/>
          </p:nvPr>
        </p:nvSpPr>
        <p:spPr/>
        <p:txBody>
          <a:bodyPr/>
          <a:lstStyle/>
          <a:p>
            <a:r>
              <a:rPr lang="en-US" dirty="0"/>
              <a:t>Questions?</a:t>
            </a:r>
          </a:p>
        </p:txBody>
      </p:sp>
      <p:sp>
        <p:nvSpPr>
          <p:cNvPr id="3" name="Content Placeholder 2">
            <a:extLst>
              <a:ext uri="{FF2B5EF4-FFF2-40B4-BE49-F238E27FC236}">
                <a16:creationId xmlns:a16="http://schemas.microsoft.com/office/drawing/2014/main" id="{BFC95C8D-24EF-48E0-BF51-0709FA51F9BA}"/>
              </a:ext>
            </a:extLst>
          </p:cNvPr>
          <p:cNvSpPr>
            <a:spLocks noGrp="1"/>
          </p:cNvSpPr>
          <p:nvPr>
            <p:ph sz="quarter" idx="15"/>
          </p:nvPr>
        </p:nvSpPr>
        <p:spPr/>
        <p:txBody>
          <a:bodyPr/>
          <a:lstStyle/>
          <a:p>
            <a:r>
              <a:rPr lang="en-US" b="1" dirty="0"/>
              <a:t>Nick Romo</a:t>
            </a:r>
          </a:p>
          <a:p>
            <a:r>
              <a:rPr lang="en-US" sz="2000" dirty="0"/>
              <a:t>Legislative Affairs, Lobbyist</a:t>
            </a:r>
          </a:p>
          <a:p>
            <a:r>
              <a:rPr lang="en-US" sz="2000" dirty="0"/>
              <a:t>nromo@calcities.org  </a:t>
            </a:r>
            <a:r>
              <a:rPr lang="en-US" sz="2000" dirty="0">
                <a:solidFill>
                  <a:srgbClr val="F5BD35"/>
                </a:solidFill>
                <a:latin typeface="Arial" panose="020B0604020202020204" pitchFamily="34" charset="0"/>
                <a:cs typeface="Arial" panose="020B0604020202020204" pitchFamily="34" charset="0"/>
              </a:rPr>
              <a:t>•</a:t>
            </a:r>
            <a:r>
              <a:rPr lang="en-US" sz="2000" dirty="0"/>
              <a:t>  916-658-8232</a:t>
            </a:r>
          </a:p>
        </p:txBody>
      </p:sp>
    </p:spTree>
    <p:extLst>
      <p:ext uri="{BB962C8B-B14F-4D97-AF65-F5344CB8AC3E}">
        <p14:creationId xmlns:p14="http://schemas.microsoft.com/office/powerpoint/2010/main" val="38084833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18F818-A10F-4D02-995A-330B04B31E31}"/>
              </a:ext>
            </a:extLst>
          </p:cNvPr>
          <p:cNvSpPr txBox="1"/>
          <p:nvPr/>
        </p:nvSpPr>
        <p:spPr>
          <a:xfrm>
            <a:off x="217579" y="806613"/>
            <a:ext cx="4494276"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FFC222"/>
                </a:solidFill>
                <a:effectLst/>
                <a:uLnTx/>
                <a:uFillTx/>
                <a:latin typeface="Century Gothic" panose="020B0502020202020204" pitchFamily="34" charset="0"/>
                <a:ea typeface="+mn-ea"/>
                <a:cs typeface="+mn-cs"/>
              </a:rPr>
              <a:t>Summer Recess Briefing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FFC222"/>
                </a:solidFill>
                <a:effectLst/>
                <a:uLnTx/>
                <a:uFillTx/>
                <a:latin typeface="Century Gothic" panose="020B0502020202020204" pitchFamily="34" charset="0"/>
                <a:ea typeface="+mn-ea"/>
                <a:cs typeface="+mn-cs"/>
              </a:rPr>
              <a:t>on Priority Bills</a:t>
            </a:r>
          </a:p>
        </p:txBody>
      </p:sp>
      <p:sp>
        <p:nvSpPr>
          <p:cNvPr id="3" name="TextBox 2">
            <a:extLst>
              <a:ext uri="{FF2B5EF4-FFF2-40B4-BE49-F238E27FC236}">
                <a16:creationId xmlns:a16="http://schemas.microsoft.com/office/drawing/2014/main" id="{FA5CD47D-60C8-4DB9-95EA-B9D1943659AC}"/>
              </a:ext>
            </a:extLst>
          </p:cNvPr>
          <p:cNvSpPr txBox="1"/>
          <p:nvPr/>
        </p:nvSpPr>
        <p:spPr>
          <a:xfrm>
            <a:off x="4416251" y="2310374"/>
            <a:ext cx="7465925"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317297"/>
                </a:solidFill>
                <a:effectLst/>
                <a:uLnTx/>
                <a:uFillTx/>
                <a:latin typeface="Century Gothic" panose="020B0502020202020204" pitchFamily="34" charset="0"/>
                <a:ea typeface="+mn-ea"/>
                <a:cs typeface="+mn-cs"/>
              </a:rPr>
              <a:t>Transportation, Communications, and Public Works</a:t>
            </a:r>
          </a:p>
        </p:txBody>
      </p:sp>
      <p:sp>
        <p:nvSpPr>
          <p:cNvPr id="4" name="TextBox 3">
            <a:extLst>
              <a:ext uri="{FF2B5EF4-FFF2-40B4-BE49-F238E27FC236}">
                <a16:creationId xmlns:a16="http://schemas.microsoft.com/office/drawing/2014/main" id="{DF4B034E-9824-437C-A6BB-FC480069D0DC}"/>
              </a:ext>
            </a:extLst>
          </p:cNvPr>
          <p:cNvSpPr txBox="1"/>
          <p:nvPr/>
        </p:nvSpPr>
        <p:spPr>
          <a:xfrm>
            <a:off x="8405720" y="806613"/>
            <a:ext cx="3547872" cy="49244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FFC222"/>
                </a:solidFill>
                <a:effectLst/>
                <a:uLnTx/>
                <a:uFillTx/>
                <a:latin typeface="Century Gothic" panose="020B0502020202020204" pitchFamily="34" charset="0"/>
                <a:ea typeface="+mn-ea"/>
                <a:cs typeface="+mn-cs"/>
              </a:rPr>
              <a:t>July 22, 2021</a:t>
            </a:r>
          </a:p>
        </p:txBody>
      </p:sp>
      <p:sp>
        <p:nvSpPr>
          <p:cNvPr id="5" name="TextBox 4">
            <a:extLst>
              <a:ext uri="{FF2B5EF4-FFF2-40B4-BE49-F238E27FC236}">
                <a16:creationId xmlns:a16="http://schemas.microsoft.com/office/drawing/2014/main" id="{B05A1F1F-E4D5-4291-8F93-ED3163A6E96D}"/>
              </a:ext>
            </a:extLst>
          </p:cNvPr>
          <p:cNvSpPr txBox="1"/>
          <p:nvPr/>
        </p:nvSpPr>
        <p:spPr>
          <a:xfrm>
            <a:off x="5379429" y="5070035"/>
            <a:ext cx="6574163"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Damon Conklin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Legislative Affairs, Lobbyist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DConklin@calcities.org</a:t>
            </a:r>
            <a:endParaRPr kumimoji="0" lang="en-US" sz="2000" b="0" i="0" u="none" strike="noStrike" kern="1200" cap="none" spc="0" normalizeH="0" baseline="0" noProof="0" dirty="0">
              <a:ln>
                <a:noFill/>
              </a:ln>
              <a:solidFill>
                <a:srgbClr val="000000"/>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35515947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Local Streets and Roads</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5152" y="1690688"/>
            <a:ext cx="10515600" cy="4351338"/>
          </a:xfrm>
          <a:prstGeom prst="rect">
            <a:avLst/>
          </a:prstGeom>
        </p:spPr>
        <p:txBody>
          <a:bodyPr/>
          <a:lstStyle/>
          <a:p>
            <a:pPr marL="228600" indent="0">
              <a:lnSpc>
                <a:spcPct val="100000"/>
              </a:lnSpc>
              <a:spcBef>
                <a:spcPts val="0"/>
              </a:spcBef>
              <a:buNone/>
            </a:pPr>
            <a:r>
              <a:rPr lang="en-US" sz="2400" b="1" dirty="0"/>
              <a:t>AB 43 (Freidman) Speed Limits.</a:t>
            </a:r>
          </a:p>
          <a:p>
            <a:pPr marL="228600" indent="0">
              <a:lnSpc>
                <a:spcPct val="100000"/>
              </a:lnSpc>
              <a:spcBef>
                <a:spcPts val="0"/>
              </a:spcBef>
              <a:buNone/>
            </a:pPr>
            <a:r>
              <a:rPr lang="en-US" sz="2400" dirty="0"/>
              <a:t>This measure would grant local authorities greater flexibility in setting speed limits on the most dangerous local streets.  </a:t>
            </a:r>
            <a:endParaRPr lang="en-US" sz="2400" b="1" dirty="0"/>
          </a:p>
          <a:p>
            <a:pPr marL="228600" indent="0">
              <a:lnSpc>
                <a:spcPct val="100000"/>
              </a:lnSpc>
              <a:spcBef>
                <a:spcPts val="0"/>
              </a:spcBef>
              <a:buNone/>
            </a:pPr>
            <a:endParaRPr lang="en-US" sz="1000" b="1" dirty="0"/>
          </a:p>
          <a:p>
            <a:pPr marL="228600" indent="0">
              <a:lnSpc>
                <a:spcPct val="100000"/>
              </a:lnSpc>
              <a:spcBef>
                <a:spcPts val="0"/>
              </a:spcBef>
              <a:buNone/>
            </a:pPr>
            <a:r>
              <a:rPr lang="en-US" sz="2400" b="1" dirty="0"/>
              <a:t>Cal Cities Position: </a:t>
            </a:r>
            <a:r>
              <a:rPr lang="en-US" sz="2400" b="1" i="1" dirty="0"/>
              <a:t>Support</a:t>
            </a:r>
          </a:p>
          <a:p>
            <a:pPr marL="228600" indent="0">
              <a:spcBef>
                <a:spcPts val="0"/>
              </a:spcBef>
              <a:buNone/>
            </a:pPr>
            <a:endParaRPr lang="en-US" sz="2400" dirty="0"/>
          </a:p>
        </p:txBody>
      </p:sp>
    </p:spTree>
    <p:extLst>
      <p:ext uri="{BB962C8B-B14F-4D97-AF65-F5344CB8AC3E}">
        <p14:creationId xmlns:p14="http://schemas.microsoft.com/office/powerpoint/2010/main" val="37779222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Local Streets and Roads</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5152" y="1690688"/>
            <a:ext cx="10515600" cy="4351338"/>
          </a:xfrm>
          <a:prstGeom prst="rect">
            <a:avLst/>
          </a:prstGeom>
        </p:spPr>
        <p:txBody>
          <a:bodyPr/>
          <a:lstStyle/>
          <a:p>
            <a:pPr marL="0" lvl="0" indent="0" defTabSz="685800">
              <a:lnSpc>
                <a:spcPct val="100000"/>
              </a:lnSpc>
              <a:spcBef>
                <a:spcPts val="0"/>
              </a:spcBef>
              <a:buClrTx/>
              <a:buSzTx/>
              <a:buNone/>
            </a:pPr>
            <a:r>
              <a:rPr lang="en-US" sz="2400" b="1" dirty="0">
                <a:solidFill>
                  <a:prstClr val="black"/>
                </a:solidFill>
              </a:rPr>
              <a:t>AB 773 (Nazarian) Street Closures and Designations. </a:t>
            </a:r>
          </a:p>
          <a:p>
            <a:pPr marL="0" lvl="0" indent="0" defTabSz="685800">
              <a:lnSpc>
                <a:spcPct val="100000"/>
              </a:lnSpc>
              <a:spcBef>
                <a:spcPts val="0"/>
              </a:spcBef>
              <a:buClrTx/>
              <a:buSzTx/>
              <a:buNone/>
            </a:pPr>
            <a:r>
              <a:rPr lang="en-US" sz="2400" dirty="0">
                <a:solidFill>
                  <a:prstClr val="black"/>
                </a:solidFill>
              </a:rPr>
              <a:t>This measure would authorize cities to adopt a rule or regulation to designate a local street within its jurisdiction as a slow street, where thru traffic would be banned, limiting speeds so people could use the pavement for individual and community benefits. </a:t>
            </a:r>
          </a:p>
          <a:p>
            <a:pPr marL="0" lvl="0" indent="0" defTabSz="685800">
              <a:lnSpc>
                <a:spcPct val="100000"/>
              </a:lnSpc>
              <a:spcBef>
                <a:spcPts val="0"/>
              </a:spcBef>
              <a:buClrTx/>
              <a:buSzTx/>
              <a:buNone/>
            </a:pPr>
            <a:endParaRPr lang="en-US" sz="1000" b="1" dirty="0">
              <a:solidFill>
                <a:prstClr val="black"/>
              </a:solidFill>
            </a:endParaRPr>
          </a:p>
          <a:p>
            <a:pPr marL="0" lvl="0" indent="0" defTabSz="685800">
              <a:lnSpc>
                <a:spcPct val="100000"/>
              </a:lnSpc>
              <a:spcBef>
                <a:spcPts val="0"/>
              </a:spcBef>
              <a:buClrTx/>
              <a:buSzTx/>
              <a:buNone/>
            </a:pPr>
            <a:r>
              <a:rPr lang="en-US" sz="2400" b="1" dirty="0"/>
              <a:t>Cal Cities Position: </a:t>
            </a:r>
            <a:r>
              <a:rPr lang="en-US" sz="2400" b="1" i="1" dirty="0"/>
              <a:t>Support</a:t>
            </a:r>
          </a:p>
          <a:p>
            <a:pPr marL="228600" indent="0">
              <a:spcBef>
                <a:spcPts val="0"/>
              </a:spcBef>
              <a:buNone/>
            </a:pPr>
            <a:endParaRPr lang="en-US" dirty="0"/>
          </a:p>
        </p:txBody>
      </p:sp>
    </p:spTree>
    <p:extLst>
      <p:ext uri="{BB962C8B-B14F-4D97-AF65-F5344CB8AC3E}">
        <p14:creationId xmlns:p14="http://schemas.microsoft.com/office/powerpoint/2010/main" val="28362207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Electrical Vehicle Charging</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5152" y="1690688"/>
            <a:ext cx="10515600" cy="4351338"/>
          </a:xfrm>
          <a:prstGeom prst="rect">
            <a:avLst/>
          </a:prstGeom>
        </p:spPr>
        <p:txBody>
          <a:bodyPr/>
          <a:lstStyle/>
          <a:p>
            <a:pPr marL="0" lvl="0" indent="0" defTabSz="685800">
              <a:lnSpc>
                <a:spcPct val="100000"/>
              </a:lnSpc>
              <a:spcBef>
                <a:spcPts val="0"/>
              </a:spcBef>
              <a:buClrTx/>
              <a:buSzTx/>
              <a:buNone/>
            </a:pPr>
            <a:r>
              <a:rPr lang="en-US" sz="2400" b="1" dirty="0">
                <a:solidFill>
                  <a:prstClr val="black"/>
                </a:solidFill>
              </a:rPr>
              <a:t>AB 970 (McCarty) Planning and Zoning. Electric Vehicle Charging Stations. Permit Application. Approval.</a:t>
            </a:r>
          </a:p>
          <a:p>
            <a:pPr marL="0" lvl="0" indent="0" defTabSz="685800">
              <a:lnSpc>
                <a:spcPct val="100000"/>
              </a:lnSpc>
              <a:spcBef>
                <a:spcPts val="0"/>
              </a:spcBef>
              <a:buClrTx/>
              <a:buSzTx/>
              <a:buNone/>
            </a:pPr>
            <a:r>
              <a:rPr lang="en-US" sz="2400" dirty="0">
                <a:solidFill>
                  <a:prstClr val="black"/>
                </a:solidFill>
              </a:rPr>
              <a:t>This measure would create a 15-day deemed approved permit shot clock for electric vehicle charging stations.</a:t>
            </a:r>
          </a:p>
          <a:p>
            <a:pPr marL="0" lvl="0" indent="0" defTabSz="685800">
              <a:lnSpc>
                <a:spcPct val="100000"/>
              </a:lnSpc>
              <a:spcBef>
                <a:spcPts val="0"/>
              </a:spcBef>
              <a:buClrTx/>
              <a:buSzTx/>
              <a:buNone/>
            </a:pPr>
            <a:endParaRPr lang="en-US" sz="1000" b="1" dirty="0">
              <a:solidFill>
                <a:prstClr val="black"/>
              </a:solidFill>
            </a:endParaRPr>
          </a:p>
          <a:p>
            <a:pPr marL="0" lvl="0" indent="0" defTabSz="685800">
              <a:lnSpc>
                <a:spcPct val="100000"/>
              </a:lnSpc>
              <a:spcBef>
                <a:spcPts val="0"/>
              </a:spcBef>
              <a:buClrTx/>
              <a:buSzTx/>
              <a:buNone/>
            </a:pPr>
            <a:r>
              <a:rPr lang="en-US" sz="2400" b="1" dirty="0"/>
              <a:t>Cal Cities Position: </a:t>
            </a:r>
            <a:r>
              <a:rPr lang="en-US" sz="2400" b="1" i="1" dirty="0"/>
              <a:t>Oppose</a:t>
            </a:r>
          </a:p>
          <a:p>
            <a:pPr marL="228600" indent="0">
              <a:spcBef>
                <a:spcPts val="0"/>
              </a:spcBef>
              <a:buNone/>
            </a:pPr>
            <a:endParaRPr lang="en-US" dirty="0"/>
          </a:p>
        </p:txBody>
      </p:sp>
    </p:spTree>
    <p:extLst>
      <p:ext uri="{BB962C8B-B14F-4D97-AF65-F5344CB8AC3E}">
        <p14:creationId xmlns:p14="http://schemas.microsoft.com/office/powerpoint/2010/main" val="161711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California Advanced Services F</a:t>
            </a:r>
            <a:r>
              <a:rPr lang="en-US" dirty="0"/>
              <a:t>und</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942200" y="1390868"/>
            <a:ext cx="11148848" cy="5140216"/>
          </a:xfrm>
          <a:prstGeom prst="rect">
            <a:avLst/>
          </a:prstGeom>
        </p:spPr>
        <p:txBody>
          <a:bodyPr/>
          <a:lstStyle/>
          <a:p>
            <a:pPr marL="0" lvl="0" indent="0" defTabSz="685800">
              <a:lnSpc>
                <a:spcPct val="100000"/>
              </a:lnSpc>
              <a:spcBef>
                <a:spcPts val="0"/>
              </a:spcBef>
              <a:buClrTx/>
              <a:buSzTx/>
              <a:buNone/>
            </a:pPr>
            <a:r>
              <a:rPr lang="en-US" sz="2200" b="1" dirty="0">
                <a:solidFill>
                  <a:prstClr val="black"/>
                </a:solidFill>
              </a:rPr>
              <a:t>AB 14 (Aguiar-Curry) Broadband Services. California Advanced Services Fund. </a:t>
            </a:r>
          </a:p>
          <a:p>
            <a:pPr marL="0" lvl="0" indent="0" defTabSz="685800">
              <a:lnSpc>
                <a:spcPct val="100000"/>
              </a:lnSpc>
              <a:spcBef>
                <a:spcPts val="0"/>
              </a:spcBef>
              <a:buClrTx/>
              <a:buSzTx/>
              <a:buNone/>
            </a:pPr>
            <a:r>
              <a:rPr lang="en-US" sz="2200" b="1" dirty="0">
                <a:solidFill>
                  <a:prstClr val="black"/>
                </a:solidFill>
              </a:rPr>
              <a:t>SB 4 (Gonzalez) Communications. California Advanced Services Fund. Deaf and Disabled Telecommunications Program. Surcharges.</a:t>
            </a:r>
          </a:p>
          <a:p>
            <a:pPr marL="0" lvl="0" indent="0" defTabSz="685800">
              <a:lnSpc>
                <a:spcPct val="100000"/>
              </a:lnSpc>
              <a:spcBef>
                <a:spcPts val="0"/>
              </a:spcBef>
              <a:buClrTx/>
              <a:buSzTx/>
              <a:buNone/>
            </a:pPr>
            <a:r>
              <a:rPr lang="en-US" sz="2200" dirty="0">
                <a:solidFill>
                  <a:prstClr val="black"/>
                </a:solidFill>
              </a:rPr>
              <a:t>These measures would reform the existing California Advanced Services Fund (CASF) surcharge to help close the digital divide. Specifically, these measures would:</a:t>
            </a:r>
          </a:p>
          <a:p>
            <a:pPr>
              <a:lnSpc>
                <a:spcPct val="100000"/>
              </a:lnSpc>
              <a:spcBef>
                <a:spcPts val="0"/>
              </a:spcBef>
            </a:pPr>
            <a:r>
              <a:rPr lang="en-US" sz="2200" dirty="0">
                <a:solidFill>
                  <a:srgbClr val="000000"/>
                </a:solidFill>
              </a:rPr>
              <a:t>Continue to fund CASF beyond the original 2022 sunset date;</a:t>
            </a:r>
          </a:p>
          <a:p>
            <a:pPr>
              <a:lnSpc>
                <a:spcPct val="100000"/>
              </a:lnSpc>
              <a:spcBef>
                <a:spcPts val="0"/>
              </a:spcBef>
            </a:pPr>
            <a:r>
              <a:rPr lang="en-US" sz="2200" dirty="0">
                <a:solidFill>
                  <a:prstClr val="black"/>
                </a:solidFill>
              </a:rPr>
              <a:t>Make it easier for local governments to apply for these grants;</a:t>
            </a:r>
          </a:p>
          <a:p>
            <a:pPr>
              <a:lnSpc>
                <a:spcPct val="100000"/>
              </a:lnSpc>
              <a:spcBef>
                <a:spcPts val="0"/>
              </a:spcBef>
            </a:pPr>
            <a:r>
              <a:rPr lang="en-US" sz="2200" dirty="0">
                <a:solidFill>
                  <a:prstClr val="black"/>
                </a:solidFill>
              </a:rPr>
              <a:t>Expand the definition of unserved; and</a:t>
            </a:r>
          </a:p>
          <a:p>
            <a:pPr>
              <a:lnSpc>
                <a:spcPct val="100000"/>
              </a:lnSpc>
              <a:spcBef>
                <a:spcPts val="0"/>
              </a:spcBef>
            </a:pPr>
            <a:r>
              <a:rPr lang="en-US" sz="2200" dirty="0">
                <a:solidFill>
                  <a:prstClr val="black"/>
                </a:solidFill>
              </a:rPr>
              <a:t>Develop a model for streamlined permits through the Governor’s Office of Business and Economic Development.</a:t>
            </a:r>
          </a:p>
          <a:p>
            <a:pPr marL="342900" lvl="1" indent="0" defTabSz="685800">
              <a:lnSpc>
                <a:spcPct val="100000"/>
              </a:lnSpc>
              <a:spcBef>
                <a:spcPts val="0"/>
              </a:spcBef>
              <a:buClrTx/>
              <a:buSzTx/>
              <a:buNone/>
            </a:pPr>
            <a:endParaRPr lang="en-US" sz="1000" b="1" dirty="0">
              <a:solidFill>
                <a:prstClr val="black"/>
              </a:solidFill>
            </a:endParaRPr>
          </a:p>
          <a:p>
            <a:pPr marL="0" lvl="0" indent="0" defTabSz="685800">
              <a:lnSpc>
                <a:spcPct val="100000"/>
              </a:lnSpc>
              <a:spcBef>
                <a:spcPts val="0"/>
              </a:spcBef>
              <a:buClrTx/>
              <a:buSzTx/>
              <a:buNone/>
            </a:pPr>
            <a:r>
              <a:rPr lang="en-US" sz="2200" b="1" dirty="0">
                <a:solidFill>
                  <a:prstClr val="black"/>
                </a:solidFill>
              </a:rPr>
              <a:t>Cal Cities Position: </a:t>
            </a:r>
            <a:r>
              <a:rPr lang="en-US" sz="2200" b="1" i="1" dirty="0">
                <a:solidFill>
                  <a:prstClr val="black"/>
                </a:solidFill>
              </a:rPr>
              <a:t>Support</a:t>
            </a:r>
            <a:endParaRPr lang="en-US" sz="2200" i="1" dirty="0"/>
          </a:p>
          <a:p>
            <a:endParaRPr lang="en-US" sz="2400" dirty="0"/>
          </a:p>
        </p:txBody>
      </p:sp>
    </p:spTree>
    <p:extLst>
      <p:ext uri="{BB962C8B-B14F-4D97-AF65-F5344CB8AC3E}">
        <p14:creationId xmlns:p14="http://schemas.microsoft.com/office/powerpoint/2010/main" val="13819288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California Advanced Services Fund</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41248" y="1656419"/>
            <a:ext cx="10891058" cy="3545162"/>
          </a:xfrm>
          <a:prstGeom prst="rect">
            <a:avLst/>
          </a:prstGeom>
        </p:spPr>
        <p:txBody>
          <a:bodyPr/>
          <a:lstStyle/>
          <a:p>
            <a:pPr marL="0" lvl="0" indent="0" defTabSz="685800">
              <a:lnSpc>
                <a:spcPct val="100000"/>
              </a:lnSpc>
              <a:spcBef>
                <a:spcPts val="0"/>
              </a:spcBef>
              <a:buClrTx/>
              <a:buSzTx/>
              <a:buNone/>
            </a:pPr>
            <a:r>
              <a:rPr lang="en-US" sz="2400" b="1" dirty="0">
                <a:solidFill>
                  <a:prstClr val="black"/>
                </a:solidFill>
              </a:rPr>
              <a:t>SB 28 (Caballero) Rural Broadband and Digital Infrastructure Video Competition Reform Act of 2021.</a:t>
            </a:r>
          </a:p>
          <a:p>
            <a:pPr marL="0" lvl="0" indent="0" defTabSz="685800">
              <a:lnSpc>
                <a:spcPct val="100000"/>
              </a:lnSpc>
              <a:spcBef>
                <a:spcPts val="0"/>
              </a:spcBef>
              <a:buClrTx/>
              <a:buSzTx/>
              <a:buNone/>
            </a:pPr>
            <a:r>
              <a:rPr lang="en-US" sz="2400" dirty="0">
                <a:solidFill>
                  <a:prstClr val="black"/>
                </a:solidFill>
              </a:rPr>
              <a:t>This measure would require state departments and agencies to create an inventory of resources that could be used for broadband expansion. This measure would also ensure communities have negotiating power with service providers regarding broadband services.</a:t>
            </a:r>
          </a:p>
          <a:p>
            <a:pPr marL="0" lvl="0" indent="0" defTabSz="685800">
              <a:lnSpc>
                <a:spcPct val="100000"/>
              </a:lnSpc>
              <a:spcBef>
                <a:spcPts val="0"/>
              </a:spcBef>
              <a:buClrTx/>
              <a:buSzTx/>
              <a:buNone/>
            </a:pPr>
            <a:endParaRPr lang="en-US" sz="1000" b="1" dirty="0">
              <a:solidFill>
                <a:prstClr val="black"/>
              </a:solidFill>
            </a:endParaRPr>
          </a:p>
          <a:p>
            <a:pPr marL="0" lvl="0" indent="0" defTabSz="685800">
              <a:lnSpc>
                <a:spcPct val="100000"/>
              </a:lnSpc>
              <a:spcBef>
                <a:spcPts val="0"/>
              </a:spcBef>
              <a:buClrTx/>
              <a:buSzTx/>
              <a:buNone/>
            </a:pPr>
            <a:r>
              <a:rPr lang="en-US" sz="2400" b="1" dirty="0">
                <a:solidFill>
                  <a:prstClr val="black"/>
                </a:solidFill>
              </a:rPr>
              <a:t>Cal Cities Position: </a:t>
            </a:r>
            <a:r>
              <a:rPr lang="en-US" sz="2400" b="1" i="1" dirty="0">
                <a:solidFill>
                  <a:prstClr val="black"/>
                </a:solidFill>
              </a:rPr>
              <a:t>Support</a:t>
            </a:r>
            <a:endParaRPr lang="en-US" sz="2400" i="1" dirty="0"/>
          </a:p>
          <a:p>
            <a:endParaRPr lang="en-US" sz="2400" dirty="0"/>
          </a:p>
        </p:txBody>
      </p:sp>
    </p:spTree>
    <p:extLst>
      <p:ext uri="{BB962C8B-B14F-4D97-AF65-F5344CB8AC3E}">
        <p14:creationId xmlns:p14="http://schemas.microsoft.com/office/powerpoint/2010/main" val="34097792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a:xfrm>
            <a:off x="857013" y="365125"/>
            <a:ext cx="11350752" cy="1325563"/>
          </a:xfrm>
        </p:spPr>
        <p:txBody>
          <a:bodyPr/>
          <a:lstStyle/>
          <a:p>
            <a:r>
              <a:rPr lang="en-US" u="sng" dirty="0"/>
              <a:t>Broadband Permitting </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8200" y="1690688"/>
            <a:ext cx="10515600" cy="4351338"/>
          </a:xfrm>
          <a:prstGeom prst="rect">
            <a:avLst/>
          </a:prstGeom>
        </p:spPr>
        <p:txBody>
          <a:bodyPr/>
          <a:lstStyle/>
          <a:p>
            <a:pPr marL="0" lvl="0" indent="0" defTabSz="685800">
              <a:lnSpc>
                <a:spcPct val="100000"/>
              </a:lnSpc>
              <a:spcBef>
                <a:spcPts val="0"/>
              </a:spcBef>
              <a:buClrTx/>
              <a:buSzTx/>
              <a:buNone/>
            </a:pPr>
            <a:r>
              <a:rPr lang="en-US" sz="2400" b="1" dirty="0">
                <a:solidFill>
                  <a:prstClr val="black"/>
                </a:solidFill>
              </a:rPr>
              <a:t>SB 556 (Dodd) Street Light Poles, Traffic Signal Poles, Utility Poles, and Support Structures. Attachments. </a:t>
            </a:r>
          </a:p>
          <a:p>
            <a:pPr marL="0" lvl="0" indent="0" defTabSz="685800">
              <a:lnSpc>
                <a:spcPct val="100000"/>
              </a:lnSpc>
              <a:spcBef>
                <a:spcPts val="0"/>
              </a:spcBef>
              <a:buClrTx/>
              <a:buSzTx/>
              <a:buNone/>
            </a:pPr>
            <a:r>
              <a:rPr lang="en-US" sz="2400" dirty="0">
                <a:solidFill>
                  <a:prstClr val="black"/>
                </a:solidFill>
              </a:rPr>
              <a:t>This measure would require local governments to make space available on street light poles, traffic signal poles, utility poles, and other public infrastructure to telecommunications providers in accordance with the Federal Communications Commission's adopted regulations on wireless services deployment.</a:t>
            </a:r>
            <a:endParaRPr lang="en-US" sz="2400" b="1" dirty="0">
              <a:solidFill>
                <a:prstClr val="black"/>
              </a:solidFill>
            </a:endParaRPr>
          </a:p>
          <a:p>
            <a:pPr marL="0" indent="0" defTabSz="685800">
              <a:lnSpc>
                <a:spcPct val="100000"/>
              </a:lnSpc>
              <a:spcBef>
                <a:spcPts val="0"/>
              </a:spcBef>
              <a:buClrTx/>
              <a:buSzTx/>
              <a:buNone/>
            </a:pPr>
            <a:endParaRPr lang="en-US" sz="1000" b="1" dirty="0"/>
          </a:p>
          <a:p>
            <a:pPr marL="0" indent="0" defTabSz="685800">
              <a:lnSpc>
                <a:spcPct val="100000"/>
              </a:lnSpc>
              <a:spcBef>
                <a:spcPts val="0"/>
              </a:spcBef>
              <a:buClrTx/>
              <a:buSzTx/>
              <a:buNone/>
            </a:pPr>
            <a:r>
              <a:rPr lang="en-US" sz="2400" b="1" dirty="0"/>
              <a:t>Cal Cities Position: </a:t>
            </a:r>
            <a:r>
              <a:rPr lang="en-US" sz="2400" b="1" i="1" dirty="0"/>
              <a:t>Oppose</a:t>
            </a:r>
            <a:endParaRPr lang="en-US" sz="2400" i="1" dirty="0"/>
          </a:p>
        </p:txBody>
      </p:sp>
    </p:spTree>
    <p:extLst>
      <p:ext uri="{BB962C8B-B14F-4D97-AF65-F5344CB8AC3E}">
        <p14:creationId xmlns:p14="http://schemas.microsoft.com/office/powerpoint/2010/main" val="28653070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A13A-E7CF-448B-96A0-5893F78B78A9}"/>
              </a:ext>
            </a:extLst>
          </p:cNvPr>
          <p:cNvSpPr>
            <a:spLocks noGrp="1"/>
          </p:cNvSpPr>
          <p:nvPr>
            <p:ph type="title"/>
          </p:nvPr>
        </p:nvSpPr>
        <p:spPr/>
        <p:txBody>
          <a:bodyPr/>
          <a:lstStyle/>
          <a:p>
            <a:r>
              <a:rPr lang="en-US" u="sng" dirty="0"/>
              <a:t>Telecommunications</a:t>
            </a:r>
          </a:p>
        </p:txBody>
      </p:sp>
      <p:sp>
        <p:nvSpPr>
          <p:cNvPr id="3" name="Content Placeholder 2">
            <a:extLst>
              <a:ext uri="{FF2B5EF4-FFF2-40B4-BE49-F238E27FC236}">
                <a16:creationId xmlns:a16="http://schemas.microsoft.com/office/drawing/2014/main" id="{A329EE52-FBE4-4B3E-B9DD-1DDE23F89C9B}"/>
              </a:ext>
            </a:extLst>
          </p:cNvPr>
          <p:cNvSpPr>
            <a:spLocks noGrp="1"/>
          </p:cNvSpPr>
          <p:nvPr>
            <p:ph idx="4294967295"/>
          </p:nvPr>
        </p:nvSpPr>
        <p:spPr>
          <a:xfrm>
            <a:off x="835152" y="1703532"/>
            <a:ext cx="10515600" cy="4351338"/>
          </a:xfrm>
          <a:prstGeom prst="rect">
            <a:avLst/>
          </a:prstGeom>
        </p:spPr>
        <p:txBody>
          <a:bodyPr/>
          <a:lstStyle/>
          <a:p>
            <a:pPr marL="0" lvl="0" indent="0" defTabSz="685800">
              <a:lnSpc>
                <a:spcPct val="100000"/>
              </a:lnSpc>
              <a:spcBef>
                <a:spcPts val="0"/>
              </a:spcBef>
              <a:buClrTx/>
              <a:buSzTx/>
              <a:buNone/>
            </a:pPr>
            <a:r>
              <a:rPr lang="fr-FR" sz="2400" b="1" dirty="0">
                <a:solidFill>
                  <a:prstClr val="black"/>
                </a:solidFill>
              </a:rPr>
              <a:t>SB 341 (McGuire) </a:t>
            </a:r>
            <a:r>
              <a:rPr lang="fr-FR" sz="2400" b="1" dirty="0" err="1">
                <a:solidFill>
                  <a:prstClr val="black"/>
                </a:solidFill>
              </a:rPr>
              <a:t>Telecommunications</a:t>
            </a:r>
            <a:r>
              <a:rPr lang="fr-FR" sz="2400" b="1" dirty="0">
                <a:solidFill>
                  <a:prstClr val="black"/>
                </a:solidFill>
              </a:rPr>
              <a:t> Service. </a:t>
            </a:r>
            <a:r>
              <a:rPr lang="fr-FR" sz="2400" b="1" dirty="0" err="1">
                <a:solidFill>
                  <a:prstClr val="black"/>
                </a:solidFill>
              </a:rPr>
              <a:t>Outages</a:t>
            </a:r>
            <a:r>
              <a:rPr lang="fr-FR" sz="2400" b="1" dirty="0">
                <a:solidFill>
                  <a:prstClr val="black"/>
                </a:solidFill>
              </a:rPr>
              <a:t>.</a:t>
            </a:r>
          </a:p>
          <a:p>
            <a:pPr marL="0" lvl="0" indent="0" defTabSz="685800">
              <a:lnSpc>
                <a:spcPct val="100000"/>
              </a:lnSpc>
              <a:spcBef>
                <a:spcPts val="0"/>
              </a:spcBef>
              <a:buClrTx/>
              <a:buSzTx/>
              <a:buNone/>
            </a:pPr>
            <a:r>
              <a:rPr lang="en-US" sz="2400" dirty="0">
                <a:solidFill>
                  <a:prstClr val="black"/>
                </a:solidFill>
              </a:rPr>
              <a:t>This measure would require the Office of Emergency Services (Cal OES) to adopt regulations for public outage maps maintained by telecommunications providers. </a:t>
            </a:r>
          </a:p>
          <a:p>
            <a:pPr marL="0" lvl="0" indent="0" defTabSz="685800">
              <a:lnSpc>
                <a:spcPct val="100000"/>
              </a:lnSpc>
              <a:spcBef>
                <a:spcPts val="0"/>
              </a:spcBef>
              <a:buClrTx/>
              <a:buSzTx/>
              <a:buNone/>
            </a:pPr>
            <a:endParaRPr lang="en-US" sz="1000" dirty="0">
              <a:solidFill>
                <a:prstClr val="black"/>
              </a:solidFill>
            </a:endParaRPr>
          </a:p>
          <a:p>
            <a:pPr marL="0" lvl="0" indent="0" defTabSz="685800">
              <a:lnSpc>
                <a:spcPct val="100000"/>
              </a:lnSpc>
              <a:spcBef>
                <a:spcPts val="0"/>
              </a:spcBef>
              <a:buClrTx/>
              <a:buSzTx/>
              <a:buNone/>
            </a:pPr>
            <a:r>
              <a:rPr lang="en-US" sz="2400" dirty="0">
                <a:solidFill>
                  <a:prstClr val="black"/>
                </a:solidFill>
              </a:rPr>
              <a:t>Additionally, SB 341 would require the California Public Utilities Commission and Cal OES to develop backup electrical supply rules to require telecommunications providers to maintain service for at least 72 hours.</a:t>
            </a:r>
          </a:p>
          <a:p>
            <a:pPr marL="0" lvl="0" indent="0" defTabSz="685800">
              <a:lnSpc>
                <a:spcPct val="100000"/>
              </a:lnSpc>
              <a:spcBef>
                <a:spcPts val="0"/>
              </a:spcBef>
              <a:buClrTx/>
              <a:buSzTx/>
              <a:buNone/>
            </a:pPr>
            <a:endParaRPr lang="en-US" sz="1000" b="1" dirty="0">
              <a:solidFill>
                <a:prstClr val="black"/>
              </a:solidFill>
            </a:endParaRPr>
          </a:p>
          <a:p>
            <a:pPr marL="0" lvl="0" indent="0" defTabSz="685800">
              <a:lnSpc>
                <a:spcPct val="100000"/>
              </a:lnSpc>
              <a:spcBef>
                <a:spcPts val="0"/>
              </a:spcBef>
              <a:buClrTx/>
              <a:buSzTx/>
              <a:buNone/>
            </a:pPr>
            <a:r>
              <a:rPr lang="en-US" sz="2400" b="1" dirty="0"/>
              <a:t>Cal Cities Position: </a:t>
            </a:r>
            <a:r>
              <a:rPr lang="en-US" sz="2400" b="1" i="1" dirty="0"/>
              <a:t>Support</a:t>
            </a:r>
          </a:p>
          <a:p>
            <a:pPr marL="228600" indent="0">
              <a:spcBef>
                <a:spcPts val="0"/>
              </a:spcBef>
              <a:buNone/>
            </a:pPr>
            <a:endParaRPr lang="en-US" sz="2400" dirty="0"/>
          </a:p>
        </p:txBody>
      </p:sp>
    </p:spTree>
    <p:extLst>
      <p:ext uri="{BB962C8B-B14F-4D97-AF65-F5344CB8AC3E}">
        <p14:creationId xmlns:p14="http://schemas.microsoft.com/office/powerpoint/2010/main" val="8485266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BCF8BC3-E886-440D-AE56-57ECFCCCA9BD}"/>
              </a:ext>
            </a:extLst>
          </p:cNvPr>
          <p:cNvSpPr>
            <a:spLocks noGrp="1"/>
          </p:cNvSpPr>
          <p:nvPr>
            <p:ph type="body" sz="quarter" idx="14"/>
          </p:nvPr>
        </p:nvSpPr>
        <p:spPr/>
        <p:txBody>
          <a:bodyPr/>
          <a:lstStyle/>
          <a:p>
            <a:r>
              <a:rPr lang="en-US" dirty="0"/>
              <a:t>Questions?</a:t>
            </a:r>
          </a:p>
        </p:txBody>
      </p:sp>
      <p:sp>
        <p:nvSpPr>
          <p:cNvPr id="3" name="Content Placeholder 2">
            <a:extLst>
              <a:ext uri="{FF2B5EF4-FFF2-40B4-BE49-F238E27FC236}">
                <a16:creationId xmlns:a16="http://schemas.microsoft.com/office/drawing/2014/main" id="{BFC95C8D-24EF-48E0-BF51-0709FA51F9BA}"/>
              </a:ext>
            </a:extLst>
          </p:cNvPr>
          <p:cNvSpPr>
            <a:spLocks noGrp="1"/>
          </p:cNvSpPr>
          <p:nvPr>
            <p:ph sz="quarter" idx="15"/>
          </p:nvPr>
        </p:nvSpPr>
        <p:spPr/>
        <p:txBody>
          <a:bodyPr/>
          <a:lstStyle/>
          <a:p>
            <a:r>
              <a:rPr lang="en-US" b="1" dirty="0"/>
              <a:t>Damon Conklin</a:t>
            </a:r>
          </a:p>
          <a:p>
            <a:r>
              <a:rPr lang="en-US" sz="2000" dirty="0"/>
              <a:t>Legislative Affairs, Lobbyist</a:t>
            </a:r>
          </a:p>
          <a:p>
            <a:r>
              <a:rPr lang="en-US" sz="2000" dirty="0"/>
              <a:t>DConklin@calcities.org  </a:t>
            </a:r>
            <a:r>
              <a:rPr lang="en-US" sz="2000" dirty="0">
                <a:solidFill>
                  <a:srgbClr val="F5BD35"/>
                </a:solidFill>
                <a:latin typeface="Arial" panose="020B0604020202020204" pitchFamily="34" charset="0"/>
                <a:cs typeface="Arial" panose="020B0604020202020204" pitchFamily="34" charset="0"/>
              </a:rPr>
              <a:t>•</a:t>
            </a:r>
            <a:r>
              <a:rPr lang="en-US" sz="2000" dirty="0"/>
              <a:t>  916-290-3400</a:t>
            </a:r>
          </a:p>
        </p:txBody>
      </p:sp>
    </p:spTree>
    <p:extLst>
      <p:ext uri="{BB962C8B-B14F-4D97-AF65-F5344CB8AC3E}">
        <p14:creationId xmlns:p14="http://schemas.microsoft.com/office/powerpoint/2010/main" val="20987346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BCF8BC3-E886-440D-AE56-57ECFCCCA9BD}"/>
              </a:ext>
            </a:extLst>
          </p:cNvPr>
          <p:cNvSpPr>
            <a:spLocks noGrp="1"/>
          </p:cNvSpPr>
          <p:nvPr>
            <p:ph type="body" sz="quarter" idx="14"/>
          </p:nvPr>
        </p:nvSpPr>
        <p:spPr/>
        <p:txBody>
          <a:bodyPr/>
          <a:lstStyle/>
          <a:p>
            <a:r>
              <a:rPr lang="en-US" dirty="0"/>
              <a:t>Thank you</a:t>
            </a:r>
          </a:p>
        </p:txBody>
      </p:sp>
      <p:sp>
        <p:nvSpPr>
          <p:cNvPr id="3" name="Content Placeholder 2">
            <a:extLst>
              <a:ext uri="{FF2B5EF4-FFF2-40B4-BE49-F238E27FC236}">
                <a16:creationId xmlns:a16="http://schemas.microsoft.com/office/drawing/2014/main" id="{BFC95C8D-24EF-48E0-BF51-0709FA51F9BA}"/>
              </a:ext>
            </a:extLst>
          </p:cNvPr>
          <p:cNvSpPr>
            <a:spLocks noGrp="1"/>
          </p:cNvSpPr>
          <p:nvPr>
            <p:ph sz="quarter" idx="15"/>
          </p:nvPr>
        </p:nvSpPr>
        <p:spPr>
          <a:xfrm>
            <a:off x="2693324" y="2275840"/>
            <a:ext cx="6825816" cy="1128115"/>
          </a:xfrm>
        </p:spPr>
        <p:txBody>
          <a:bodyPr/>
          <a:lstStyle/>
          <a:p>
            <a:r>
              <a:rPr lang="en-US" b="1" dirty="0"/>
              <a:t>Melanie Perron</a:t>
            </a:r>
          </a:p>
          <a:p>
            <a:r>
              <a:rPr lang="en-US" sz="2000" dirty="0"/>
              <a:t>Deputy Executive Director, </a:t>
            </a:r>
          </a:p>
          <a:p>
            <a:r>
              <a:rPr lang="en-US" sz="2000" dirty="0"/>
              <a:t>Advocacy and Public Affairs </a:t>
            </a:r>
          </a:p>
          <a:p>
            <a:r>
              <a:rPr lang="en-US" sz="2000" dirty="0"/>
              <a:t>mperron@calcities.org</a:t>
            </a:r>
          </a:p>
        </p:txBody>
      </p:sp>
    </p:spTree>
    <p:extLst>
      <p:ext uri="{BB962C8B-B14F-4D97-AF65-F5344CB8AC3E}">
        <p14:creationId xmlns:p14="http://schemas.microsoft.com/office/powerpoint/2010/main" val="129862634"/>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3F4461"/>
      </a:dk2>
      <a:lt2>
        <a:srgbClr val="FFFDFB"/>
      </a:lt2>
      <a:accent1>
        <a:srgbClr val="307197"/>
      </a:accent1>
      <a:accent2>
        <a:srgbClr val="FFC222"/>
      </a:accent2>
      <a:accent3>
        <a:srgbClr val="F99D30"/>
      </a:accent3>
      <a:accent4>
        <a:srgbClr val="6B923C"/>
      </a:accent4>
      <a:accent5>
        <a:srgbClr val="2FBBA6"/>
      </a:accent5>
      <a:accent6>
        <a:srgbClr val="0E9AAA"/>
      </a:accent6>
      <a:hlink>
        <a:srgbClr val="0563C1"/>
      </a:hlink>
      <a:folHlink>
        <a:srgbClr val="0097BE"/>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124DBFE-C439-4B88-9E2D-7AF912C042BB}" vid="{BB57F57A-FEBF-4078-AC38-875321A1BFB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Draft 2 - Leg Recess Briefing Webinar - Housekeeping Slides</Template>
  <TotalTime>524</TotalTime>
  <Words>4033</Words>
  <Application>Microsoft Office PowerPoint</Application>
  <PresentationFormat>Widescreen</PresentationFormat>
  <Paragraphs>494</Paragraphs>
  <Slides>73</Slides>
  <Notes>63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73</vt:i4>
      </vt:variant>
    </vt:vector>
  </HeadingPairs>
  <TitlesOfParts>
    <vt:vector size="79" baseType="lpstr">
      <vt:lpstr>Arial</vt:lpstr>
      <vt:lpstr>Calibri</vt:lpstr>
      <vt:lpstr>Century Gothic</vt:lpstr>
      <vt:lpstr>Gotham Medium</vt:lpstr>
      <vt:lpstr>Wingdings</vt:lpstr>
      <vt:lpstr>Office Theme</vt:lpstr>
      <vt:lpstr>PowerPoint Presentation</vt:lpstr>
      <vt:lpstr>Housekeeping Notes</vt:lpstr>
      <vt:lpstr>How to Ask a Question</vt:lpstr>
      <vt:lpstr>Moderator</vt:lpstr>
      <vt:lpstr>Presenters</vt:lpstr>
      <vt:lpstr>Presenters</vt:lpstr>
      <vt:lpstr>Presenters</vt:lpstr>
      <vt:lpstr>Presenters</vt:lpstr>
      <vt:lpstr>Agenda</vt:lpstr>
      <vt:lpstr>PowerPoint Presentation</vt:lpstr>
      <vt:lpstr>Disaster &amp; Community Resiliency</vt:lpstr>
      <vt:lpstr>Disaster &amp; Community Resiliency</vt:lpstr>
      <vt:lpstr>Homelessness</vt:lpstr>
      <vt:lpstr>Children, Child Care, and Youth Programs</vt:lpstr>
      <vt:lpstr>Children, Child Care, and Youth Programs</vt:lpstr>
      <vt:lpstr>PowerPoint Presentation</vt:lpstr>
      <vt:lpstr>Climate Change and Resiliency</vt:lpstr>
      <vt:lpstr>Climate Change and Resiliency</vt:lpstr>
      <vt:lpstr>Energy and Utilities</vt:lpstr>
      <vt:lpstr>Sea Level Rise and Coastal Issues</vt:lpstr>
      <vt:lpstr>Sea Level Rise and Coastal Issues</vt:lpstr>
      <vt:lpstr>Solid Waste and Recycling</vt:lpstr>
      <vt:lpstr>Solid Waste and Recycling</vt:lpstr>
      <vt:lpstr>Toxic Materials</vt:lpstr>
      <vt:lpstr>PowerPoint Presentation</vt:lpstr>
      <vt:lpstr>PowerPoint Presentation</vt:lpstr>
      <vt:lpstr>Brown Act</vt:lpstr>
      <vt:lpstr>Brown Act</vt:lpstr>
      <vt:lpstr>Labor Relations</vt:lpstr>
      <vt:lpstr>Labor Relations</vt:lpstr>
      <vt:lpstr>Labor Relations</vt:lpstr>
      <vt:lpstr>Workers’ Compensation </vt:lpstr>
      <vt:lpstr>CalPERS</vt:lpstr>
      <vt:lpstr>PowerPoint Presentation</vt:lpstr>
      <vt:lpstr>PowerPoint Presentation</vt:lpstr>
      <vt:lpstr>Planning and Zoning </vt:lpstr>
      <vt:lpstr>Planning and Zoning </vt:lpstr>
      <vt:lpstr>Planning and Zoning </vt:lpstr>
      <vt:lpstr>Planning and Zoning </vt:lpstr>
      <vt:lpstr>Planning and Zoning </vt:lpstr>
      <vt:lpstr>Planning and Zoning </vt:lpstr>
      <vt:lpstr> Mitigation Fee Act</vt:lpstr>
      <vt:lpstr>Miscellaneous – Two Year Bills/Gut and Amend</vt:lpstr>
      <vt:lpstr>PowerPoint Presentation</vt:lpstr>
      <vt:lpstr>PowerPoint Presentation</vt:lpstr>
      <vt:lpstr>Peace Officer Certification</vt:lpstr>
      <vt:lpstr>Peace Officer Decertification</vt:lpstr>
      <vt:lpstr>Peace Officer Record Disclosure</vt:lpstr>
      <vt:lpstr>Law Enforcement Tools</vt:lpstr>
      <vt:lpstr>Law Enforcement Settlement Reporting</vt:lpstr>
      <vt:lpstr>Law Enforcement Investigations</vt:lpstr>
      <vt:lpstr>Post-Pandemic Relief</vt:lpstr>
      <vt:lpstr>Post-Pandemic Relief</vt:lpstr>
      <vt:lpstr>Post-Pandemic Relief</vt:lpstr>
      <vt:lpstr>Card Rooms</vt:lpstr>
      <vt:lpstr>Fireworks</vt:lpstr>
      <vt:lpstr>PowerPoint Presentation</vt:lpstr>
      <vt:lpstr>PowerPoint Presentation</vt:lpstr>
      <vt:lpstr>Short-Term Rentals </vt:lpstr>
      <vt:lpstr>Short-Term Rentals </vt:lpstr>
      <vt:lpstr>Post-Redevelopment Tools</vt:lpstr>
      <vt:lpstr>Online Sales Tax Reporting</vt:lpstr>
      <vt:lpstr>PowerPoint Presentation</vt:lpstr>
      <vt:lpstr>PowerPoint Presentation</vt:lpstr>
      <vt:lpstr>Local Streets and Roads</vt:lpstr>
      <vt:lpstr>Local Streets and Roads</vt:lpstr>
      <vt:lpstr>Electrical Vehicle Charging</vt:lpstr>
      <vt:lpstr>California Advanced Services Fund</vt:lpstr>
      <vt:lpstr>California Advanced Services Fund</vt:lpstr>
      <vt:lpstr>Broadband Permitting </vt:lpstr>
      <vt:lpstr>Telecommunications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Christina George</dc:creator>
  <cp:lastModifiedBy>Meg Desmond</cp:lastModifiedBy>
  <cp:revision>32</cp:revision>
  <cp:lastPrinted>2021-02-17T21:26:29Z</cp:lastPrinted>
  <dcterms:created xsi:type="dcterms:W3CDTF">2021-07-13T23:19:07Z</dcterms:created>
  <dcterms:modified xsi:type="dcterms:W3CDTF">2021-07-22T19:11:16Z</dcterms:modified>
</cp:coreProperties>
</file>