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5"/>
  </p:notesMasterIdLst>
  <p:sldIdLst>
    <p:sldId id="2147472699" r:id="rId5"/>
    <p:sldId id="2147472693" r:id="rId6"/>
    <p:sldId id="2147472694" r:id="rId7"/>
    <p:sldId id="2147472702" r:id="rId8"/>
    <p:sldId id="2147472701" r:id="rId9"/>
    <p:sldId id="2147472697" r:id="rId10"/>
    <p:sldId id="2147472698" r:id="rId11"/>
    <p:sldId id="2147472704" r:id="rId12"/>
    <p:sldId id="2147472705" r:id="rId13"/>
    <p:sldId id="214747270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72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814E84-5394-4796-994E-3FDF5E0610DF}" v="2344" dt="2024-07-31T17:01:39.2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8DC19E-3567-423A-997F-60604204A51B}" type="datetimeFigureOut">
              <a:rPr lang="en-US" smtClean="0"/>
              <a:t>8/13/2024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F77AFF-1D2E-4B96-8308-FD4E20A069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528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F77AFF-1D2E-4B96-8308-FD4E20A0693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9466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F77AFF-1D2E-4B96-8308-FD4E20A0693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835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16B6D54-970A-47A9-8DF3-A7D9931819D5}"/>
              </a:ext>
            </a:extLst>
          </p:cNvPr>
          <p:cNvSpPr/>
          <p:nvPr userDrawn="1"/>
        </p:nvSpPr>
        <p:spPr>
          <a:xfrm>
            <a:off x="-100584" y="-64008"/>
            <a:ext cx="12292584" cy="6922008"/>
          </a:xfrm>
          <a:prstGeom prst="rect">
            <a:avLst/>
          </a:prstGeom>
          <a:solidFill>
            <a:srgbClr val="3172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2287C8A-F9C9-43CC-B525-915AB524F5DC}"/>
              </a:ext>
            </a:extLst>
          </p:cNvPr>
          <p:cNvSpPr/>
          <p:nvPr userDrawn="1"/>
        </p:nvSpPr>
        <p:spPr>
          <a:xfrm>
            <a:off x="-218661" y="2047992"/>
            <a:ext cx="4353558" cy="26956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9E3E9F-65C8-4E11-BE7F-19F62CFD8F8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01DDB5-5CD0-48A0-973E-431513B18FB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05C48-853C-B84D-B21B-D6D599F83FF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91721B7-EA91-4698-AE58-03D0C77B0D93}"/>
              </a:ext>
            </a:extLst>
          </p:cNvPr>
          <p:cNvSpPr/>
          <p:nvPr userDrawn="1"/>
        </p:nvSpPr>
        <p:spPr>
          <a:xfrm>
            <a:off x="4328481" y="2051919"/>
            <a:ext cx="7929780" cy="26956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4BACC9-A154-4EDC-99D6-C1C5C9F0A95B}"/>
              </a:ext>
            </a:extLst>
          </p:cNvPr>
          <p:cNvSpPr txBox="1"/>
          <p:nvPr userDrawn="1"/>
        </p:nvSpPr>
        <p:spPr>
          <a:xfrm>
            <a:off x="6894841" y="5988110"/>
            <a:ext cx="50587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US" sz="2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621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EC4AD-252B-7D4B-9112-08ED21D21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65125"/>
            <a:ext cx="11350752" cy="97764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A2AA55-818D-BE4A-BD0B-925C60600F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lIns="27432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7BC995-9813-E749-A0CA-8297C1EBE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05C48-853C-B84D-B21B-D6D599F83FF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4EE9A24-E05B-4DA4-AE57-2BF9B44D3252}"/>
              </a:ext>
            </a:extLst>
          </p:cNvPr>
          <p:cNvSpPr/>
          <p:nvPr userDrawn="1"/>
        </p:nvSpPr>
        <p:spPr>
          <a:xfrm>
            <a:off x="-1" y="6214761"/>
            <a:ext cx="11350752" cy="419120"/>
          </a:xfrm>
          <a:prstGeom prst="rect">
            <a:avLst/>
          </a:prstGeom>
          <a:solidFill>
            <a:srgbClr val="3172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5C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914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E0E6B0-E6AE-FC44-9C1E-9157E47F3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353800" cy="106825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E4E612-D82F-8047-9A4A-926B1865E0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buSzPct val="100000"/>
              <a:defRPr sz="2800"/>
            </a:lvl1pPr>
            <a:lvl2pPr marL="800100" indent="-228600">
              <a:buClr>
                <a:srgbClr val="F99D31"/>
              </a:buClr>
              <a:buSzPct val="100000"/>
              <a:buFont typeface="Wingdings" panose="05000000000000000000" pitchFamily="2" charset="2"/>
              <a:buChar char="§"/>
              <a:defRPr sz="2400"/>
            </a:lvl2pPr>
            <a:lvl3pPr marL="1257300" indent="-228600">
              <a:buSzPct val="100000"/>
              <a:buFont typeface="Wingdings" panose="05000000000000000000" pitchFamily="2" charset="2"/>
              <a:buChar char="§"/>
              <a:defRPr sz="2200"/>
            </a:lvl3pPr>
            <a:lvl4pPr marL="1657350" indent="-228600">
              <a:buClr>
                <a:srgbClr val="FFC222"/>
              </a:buClr>
              <a:buSzPct val="100000"/>
              <a:buFont typeface="Arial" panose="020B0604020202020204" pitchFamily="34" charset="0"/>
              <a:buChar char="•"/>
              <a:defRPr/>
            </a:lvl4pPr>
            <a:lvl5pPr marL="211455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2CE454-5B07-644C-99C2-BE72A4F5D1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buSzPct val="100000"/>
              <a:defRPr sz="2800"/>
            </a:lvl1pPr>
            <a:lvl2pPr>
              <a:buClr>
                <a:srgbClr val="F99D31"/>
              </a:buClr>
              <a:buSzPct val="100000"/>
              <a:defRPr/>
            </a:lvl2pPr>
            <a:lvl3pPr marL="1257300" indent="-228600">
              <a:buSzPct val="100000"/>
              <a:buFont typeface="Wingdings" panose="05000000000000000000" pitchFamily="2" charset="2"/>
              <a:buChar char="§"/>
              <a:defRPr/>
            </a:lvl3pPr>
            <a:lvl4pPr marL="1657350" indent="-228600">
              <a:buSzPct val="100000"/>
              <a:buFont typeface="Arial" panose="020B0604020202020204" pitchFamily="34" charset="0"/>
              <a:buChar char="•"/>
              <a:defRPr/>
            </a:lvl4pPr>
            <a:lvl5pPr>
              <a:buSzPct val="100000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14A65B-C782-6947-A3EE-348103E30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19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834FCF-1F8F-1744-836D-39373772E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05C48-853C-B84D-B21B-D6D599F83F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377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33A406-CEFA-1C41-8B59-B682CF6B23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274320" tIns="45720" rIns="27432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ACF950-35FF-0245-B88E-23508C0C25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1E5557-0395-0640-86DD-0747932B91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405C48-853C-B84D-B21B-D6D599F83FF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E83B7F7-3A23-6A49-86DD-D804E33D6E21}"/>
              </a:ext>
            </a:extLst>
          </p:cNvPr>
          <p:cNvSpPr/>
          <p:nvPr userDrawn="1"/>
        </p:nvSpPr>
        <p:spPr>
          <a:xfrm>
            <a:off x="0" y="0"/>
            <a:ext cx="12192000" cy="1094899"/>
          </a:xfrm>
          <a:prstGeom prst="rect">
            <a:avLst/>
          </a:prstGeom>
          <a:solidFill>
            <a:srgbClr val="3172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21BD87-DE30-7441-B072-214E312C8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353800" cy="1325563"/>
          </a:xfrm>
          <a:prstGeom prst="rect">
            <a:avLst/>
          </a:prstGeom>
          <a:solidFill>
            <a:schemeClr val="bg1"/>
          </a:solidFill>
        </p:spPr>
        <p:txBody>
          <a:bodyPr vert="horz" lIns="274320" tIns="182880" rIns="91440" bIns="45720" rtlCol="0" anchor="t" anchorCtr="0">
            <a:noAutofit/>
          </a:bodyPr>
          <a:lstStyle/>
          <a:p>
            <a:r>
              <a:rPr lang="en-US" sz="4400"/>
              <a:t>Click to edit Master title style</a:t>
            </a:r>
            <a:endParaRPr lang="en-US" sz="4400" b="1">
              <a:solidFill>
                <a:srgbClr val="005C8E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423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i="0" u="none" kern="1200" spc="-4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4572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001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99D31"/>
        </a:buClr>
        <a:buSzPct val="100000"/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 typeface="Wingdings" panose="05000000000000000000" pitchFamily="2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5735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99D3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1455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DBC0054-3F48-0D82-B89E-A5156E5F5243}"/>
              </a:ext>
            </a:extLst>
          </p:cNvPr>
          <p:cNvSpPr txBox="1"/>
          <p:nvPr/>
        </p:nvSpPr>
        <p:spPr>
          <a:xfrm>
            <a:off x="4702628" y="2459504"/>
            <a:ext cx="70237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800" b="1">
                <a:solidFill>
                  <a:srgbClr val="317297"/>
                </a:solidFill>
              </a:rPr>
              <a:t>Proposition 4</a:t>
            </a:r>
          </a:p>
          <a:p>
            <a:pPr algn="r"/>
            <a:r>
              <a:rPr lang="en-US" sz="4800" b="1">
                <a:solidFill>
                  <a:srgbClr val="317297"/>
                </a:solidFill>
              </a:rPr>
              <a:t>November 2024 Ballot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D85279-2FFD-0EF1-C341-3DF371D77ED6}"/>
              </a:ext>
            </a:extLst>
          </p:cNvPr>
          <p:cNvSpPr txBox="1"/>
          <p:nvPr/>
        </p:nvSpPr>
        <p:spPr>
          <a:xfrm>
            <a:off x="1376039" y="3125330"/>
            <a:ext cx="1837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[Insert Logo]</a:t>
            </a:r>
          </a:p>
        </p:txBody>
      </p:sp>
    </p:spTree>
    <p:extLst>
      <p:ext uri="{BB962C8B-B14F-4D97-AF65-F5344CB8AC3E}">
        <p14:creationId xmlns:p14="http://schemas.microsoft.com/office/powerpoint/2010/main" val="395238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009FA-C5F4-F257-8F0A-D340580B0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Clean Air Chapter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EBE0C5-B124-D728-5F18-C6F3920634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66293"/>
            <a:ext cx="8265607" cy="4351338"/>
          </a:xfrm>
        </p:spPr>
        <p:txBody>
          <a:bodyPr/>
          <a:lstStyle/>
          <a:p>
            <a:pPr marL="285750" indent="-285750" hangingPunct="0">
              <a:spcBef>
                <a:spcPts val="0"/>
              </a:spcBef>
            </a:pPr>
            <a:r>
              <a:rPr lang="en-US" sz="2000" b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Energy ($850 million)</a:t>
            </a:r>
            <a:endParaRPr lang="en-US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lvl="1" indent="-285750" hangingPunct="0">
              <a:spcBef>
                <a:spcPts val="0"/>
              </a:spcBef>
            </a:pPr>
            <a:r>
              <a:rPr lang="en-US" sz="20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Clean energy transmission: $325 million </a:t>
            </a:r>
          </a:p>
          <a:p>
            <a:pPr marL="628650" lvl="1" indent="-285750" hangingPunct="0">
              <a:spcBef>
                <a:spcPts val="0"/>
              </a:spcBef>
            </a:pPr>
            <a:endParaRPr lang="en-US" sz="2000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628650" lvl="1" indent="-285750" hangingPunct="0">
              <a:spcBef>
                <a:spcPts val="0"/>
              </a:spcBef>
            </a:pPr>
            <a:r>
              <a:rPr lang="en-US" sz="20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Long-term battery storage projects: $50 million</a:t>
            </a:r>
          </a:p>
          <a:p>
            <a:pPr marL="628650" lvl="1" indent="-285750" hangingPunct="0">
              <a:spcBef>
                <a:spcPts val="0"/>
              </a:spcBef>
            </a:pPr>
            <a:endParaRPr lang="en-US" sz="200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628650" lvl="1" indent="-285750" hangingPunct="0">
              <a:spcBef>
                <a:spcPts val="0"/>
              </a:spcBef>
            </a:pP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Off-shore wind generation: $475 million</a:t>
            </a:r>
            <a:endParaRPr lang="en-US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hangingPunct="0">
              <a:spcBef>
                <a:spcPts val="0"/>
              </a:spcBef>
            </a:pPr>
            <a:endParaRPr lang="en-US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A large white building with a tower&#10;&#10;Description automatically generated with medium confidence">
            <a:extLst>
              <a:ext uri="{FF2B5EF4-FFF2-40B4-BE49-F238E27FC236}">
                <a16:creationId xmlns:a16="http://schemas.microsoft.com/office/drawing/2014/main" id="{1913318D-C1D7-0231-B7EF-CDAA8ADF876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83226" y="2454759"/>
            <a:ext cx="3208774" cy="2462721"/>
          </a:xfrm>
          <a:prstGeom prst="rect">
            <a:avLst/>
          </a:prstGeom>
        </p:spPr>
      </p:pic>
      <p:pic>
        <p:nvPicPr>
          <p:cNvPr id="8" name="Picture 7" descr="A wind turbines in a field&#10;&#10;Description automatically generated">
            <a:extLst>
              <a:ext uri="{FF2B5EF4-FFF2-40B4-BE49-F238E27FC236}">
                <a16:creationId xmlns:a16="http://schemas.microsoft.com/office/drawing/2014/main" id="{277794FA-50C8-B0E2-07DE-4A4FA77BC7A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83226" y="4722838"/>
            <a:ext cx="3208774" cy="2135162"/>
          </a:xfrm>
          <a:prstGeom prst="rect">
            <a:avLst/>
          </a:prstGeom>
        </p:spPr>
      </p:pic>
      <p:pic>
        <p:nvPicPr>
          <p:cNvPr id="7" name="Picture 6" descr="A factory with smoke coming out of it&#10;&#10;Description automatically generated">
            <a:extLst>
              <a:ext uri="{FF2B5EF4-FFF2-40B4-BE49-F238E27FC236}">
                <a16:creationId xmlns:a16="http://schemas.microsoft.com/office/drawing/2014/main" id="{AB1F61AB-732A-6E83-6FC5-8184009C6EE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83224" y="365125"/>
            <a:ext cx="3208775" cy="2097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773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009FA-C5F4-F257-8F0A-D340580B0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Prop. 4: The Safe Drinking Water, Wildfire Prevention, Drought Preparedness, and Clean Air Bond Act of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EBE0C5-B124-D728-5F18-C6F3920634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8743"/>
            <a:ext cx="9330732" cy="4351338"/>
          </a:xfrm>
        </p:spPr>
        <p:txBody>
          <a:bodyPr/>
          <a:lstStyle/>
          <a:p>
            <a:pPr marL="228600" indent="0">
              <a:buNone/>
            </a:pPr>
            <a:r>
              <a:rPr lang="en-US" sz="2400" b="1" u="sng" dirty="0"/>
              <a:t>TOTAL – $10 BILLION</a:t>
            </a:r>
          </a:p>
          <a:p>
            <a:r>
              <a:rPr lang="en-US" sz="2400" dirty="0"/>
              <a:t>Water – $3.8 billion</a:t>
            </a:r>
          </a:p>
          <a:p>
            <a:r>
              <a:rPr lang="en-US" sz="2400" dirty="0"/>
              <a:t>Wildfire Preparedness and Forest Resilience – $1.5 billion</a:t>
            </a:r>
          </a:p>
          <a:p>
            <a:r>
              <a:rPr lang="en-US" sz="2400" dirty="0"/>
              <a:t>Coastal Resilience – $1.2 billion</a:t>
            </a:r>
          </a:p>
          <a:p>
            <a:r>
              <a:rPr lang="en-US" sz="2400" dirty="0"/>
              <a:t>Extreme Heat – $450 million</a:t>
            </a:r>
          </a:p>
          <a:p>
            <a:r>
              <a:rPr lang="en-US" sz="2400" dirty="0"/>
              <a:t>Biodiversity Protection – $1.2 billion </a:t>
            </a:r>
          </a:p>
          <a:p>
            <a:r>
              <a:rPr lang="en-US" sz="2400" dirty="0"/>
              <a:t>Climate-Smart and Sustainable Agriculture – $300 million</a:t>
            </a:r>
          </a:p>
          <a:p>
            <a:r>
              <a:rPr lang="en-US" sz="2400" dirty="0"/>
              <a:t>Parks and Outdoor Access – $700 million</a:t>
            </a:r>
          </a:p>
          <a:p>
            <a:r>
              <a:rPr lang="en-US" sz="2400" dirty="0"/>
              <a:t>Clean Air and Energy – $850 million </a:t>
            </a:r>
          </a:p>
          <a:p>
            <a:pPr marL="228600" indent="0">
              <a:buNone/>
            </a:pPr>
            <a:r>
              <a:rPr lang="en-US" sz="2400" dirty="0"/>
              <a:t>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230985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009FA-C5F4-F257-8F0A-D340580B0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Water Resilience Chapter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EBE0C5-B124-D728-5F18-C6F3920634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19434"/>
            <a:ext cx="7712948" cy="4859424"/>
          </a:xfrm>
        </p:spPr>
        <p:txBody>
          <a:bodyPr/>
          <a:lstStyle/>
          <a:p>
            <a:pPr marL="285750" marR="0" indent="-285750" hangingPunct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Water resilience ($3.8 billion) </a:t>
            </a:r>
            <a:endParaRPr lang="en-US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lvl="1" indent="-285750" hangingPunct="0">
              <a:spcBef>
                <a:spcPts val="0"/>
              </a:spcBef>
            </a:pPr>
            <a:r>
              <a:rPr lang="en-US" sz="1800" dirty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Safe, clean, and reliable water including monitoring for PFAS: $610 million</a:t>
            </a:r>
            <a:endParaRPr lang="en-US" sz="18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lvl="1" indent="-285750" hangingPunct="0">
              <a:spcBef>
                <a:spcPts val="0"/>
              </a:spcBef>
            </a:pPr>
            <a:r>
              <a:rPr lang="en-US" sz="1800" dirty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Groundwater sustainability: $386 million</a:t>
            </a:r>
            <a:endParaRPr lang="en-US" sz="18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lvl="1" indent="-285750" hangingPunct="0">
              <a:spcBef>
                <a:spcPts val="0"/>
              </a:spcBef>
            </a:pPr>
            <a:r>
              <a:rPr lang="en-US" sz="18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Multi-benefit land repurposing: $200 million </a:t>
            </a:r>
          </a:p>
          <a:p>
            <a:pPr marL="628650" lvl="1" indent="-285750" hangingPunct="0">
              <a:spcBef>
                <a:spcPts val="0"/>
              </a:spcBef>
            </a:pPr>
            <a:r>
              <a:rPr lang="en-US" sz="1800" dirty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Water recycling: $386 million</a:t>
            </a:r>
            <a:endParaRPr lang="en-US" sz="18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lvl="1" indent="-285750" hangingPunct="0">
              <a:spcBef>
                <a:spcPts val="0"/>
              </a:spcBef>
            </a:pPr>
            <a:r>
              <a:rPr lang="en-US" sz="18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Water storage: $75 million </a:t>
            </a:r>
          </a:p>
          <a:p>
            <a:pPr marL="628650" lvl="1" indent="-285750" hangingPunct="0">
              <a:spcBef>
                <a:spcPts val="0"/>
              </a:spcBef>
            </a:pPr>
            <a:r>
              <a:rPr lang="en-US" sz="1800" dirty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Brackish desalination: $62.5 million</a:t>
            </a:r>
            <a:endParaRPr lang="en-US" sz="18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lvl="1" indent="-285750" hangingPunct="0">
              <a:spcBef>
                <a:spcPts val="0"/>
              </a:spcBef>
            </a:pPr>
            <a:r>
              <a:rPr lang="en-US" sz="18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Water data management: $15 million </a:t>
            </a:r>
          </a:p>
          <a:p>
            <a:pPr marL="628650" lvl="1" indent="-285750" hangingPunct="0">
              <a:spcBef>
                <a:spcPts val="0"/>
              </a:spcBef>
            </a:pPr>
            <a:r>
              <a:rPr lang="en-US" sz="1800" dirty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Regional conveyance: $75 million </a:t>
            </a:r>
          </a:p>
          <a:p>
            <a:pPr marL="628650" lvl="1" indent="-285750" hangingPunct="0">
              <a:spcBef>
                <a:spcPts val="0"/>
              </a:spcBef>
            </a:pPr>
            <a:r>
              <a:rPr lang="en-US" sz="1800" dirty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Water conservation: $75 million </a:t>
            </a:r>
          </a:p>
          <a:p>
            <a:pPr marL="628650" lvl="1" indent="-285750" hangingPunct="0">
              <a:spcBef>
                <a:spcPts val="0"/>
              </a:spcBef>
            </a:pPr>
            <a:r>
              <a:rPr lang="en-US" sz="1800" dirty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Flood management: $550 million </a:t>
            </a:r>
          </a:p>
          <a:p>
            <a:pPr marL="628650" lvl="1" indent="-285750" hangingPunct="0">
              <a:spcBef>
                <a:spcPts val="0"/>
              </a:spcBef>
            </a:pPr>
            <a:r>
              <a:rPr lang="en-US" sz="1800" dirty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Dam safety and reservoir operations: $480 million </a:t>
            </a:r>
          </a:p>
          <a:p>
            <a:pPr marL="628650" lvl="1" indent="-285750" hangingPunct="0">
              <a:spcBef>
                <a:spcPts val="0"/>
              </a:spcBef>
            </a:pPr>
            <a:r>
              <a:rPr lang="en-US" sz="1800" dirty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Stormwater </a:t>
            </a:r>
            <a:r>
              <a:rPr lang="en-US" sz="18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capture and reuse: $110 million</a:t>
            </a:r>
            <a:endParaRPr lang="en-US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lvl="1" indent="-285750" hangingPunct="0">
              <a:spcBef>
                <a:spcPts val="0"/>
              </a:spcBef>
            </a:pPr>
            <a:r>
              <a:rPr lang="en-US" sz="18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Integrated regional water management: $100 million</a:t>
            </a:r>
          </a:p>
          <a:p>
            <a:pPr marL="628650" lvl="1" indent="-285750" hangingPunct="0">
              <a:spcBef>
                <a:spcPts val="0"/>
              </a:spcBef>
            </a:pPr>
            <a:r>
              <a:rPr lang="en-US" sz="18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Watershed management: $335 million</a:t>
            </a:r>
          </a:p>
          <a:p>
            <a:pPr marL="628650" lvl="1" indent="-285750" hangingPunct="0">
              <a:spcBef>
                <a:spcPts val="0"/>
              </a:spcBef>
            </a:pPr>
            <a:r>
              <a:rPr lang="en-US" sz="1800" dirty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Salton Sea: $170 million </a:t>
            </a:r>
          </a:p>
          <a:p>
            <a:pPr marL="628650" lvl="1" indent="-285750" hangingPunct="0">
              <a:spcBef>
                <a:spcPts val="0"/>
              </a:spcBef>
            </a:pPr>
            <a:r>
              <a:rPr lang="en-US" sz="1800" dirty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Stream protection and enhancement: $150 million </a:t>
            </a:r>
          </a:p>
          <a:p>
            <a:pPr marL="628650" lvl="1" indent="-285750" hangingPunct="0">
              <a:spcBef>
                <a:spcPts val="0"/>
              </a:spcBef>
            </a:pPr>
            <a:r>
              <a:rPr lang="en-US" sz="1800" dirty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Zoos and aquariums: $20 million (</a:t>
            </a:r>
            <a:r>
              <a:rPr lang="en-US" sz="1800" i="1" dirty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additional funding also included in the Parks and Outdoor Access Chapter</a:t>
            </a:r>
            <a:r>
              <a:rPr lang="en-US" sz="1800" dirty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en-US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indent="-285750" hangingPunct="0">
              <a:spcBef>
                <a:spcPts val="0"/>
              </a:spcBef>
              <a:spcAft>
                <a:spcPts val="0"/>
              </a:spcAft>
            </a:pPr>
            <a:endParaRPr lang="en-US" sz="1800" b="1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hangingPunct="0">
              <a:spcBef>
                <a:spcPts val="0"/>
              </a:spcBef>
              <a:buNone/>
            </a:pPr>
            <a:r>
              <a:rPr lang="en-US" sz="18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</a:p>
          <a:p>
            <a:pPr marL="0" indent="0" hangingPunct="0">
              <a:spcBef>
                <a:spcPts val="0"/>
              </a:spcBef>
              <a:buNone/>
            </a:pPr>
            <a:endParaRPr lang="en-US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hangingPunct="0">
              <a:spcBef>
                <a:spcPts val="0"/>
              </a:spcBef>
            </a:pPr>
            <a:endParaRPr lang="en-US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0">
              <a:buNone/>
            </a:pPr>
            <a:r>
              <a:rPr lang="en-US" dirty="0"/>
              <a:t>                                                        </a:t>
            </a:r>
          </a:p>
        </p:txBody>
      </p:sp>
      <p:pic>
        <p:nvPicPr>
          <p:cNvPr id="18" name="Picture 17" descr="A room with pink pipes and machinery&#10;&#10;Description automatically generated">
            <a:extLst>
              <a:ext uri="{FF2B5EF4-FFF2-40B4-BE49-F238E27FC236}">
                <a16:creationId xmlns:a16="http://schemas.microsoft.com/office/drawing/2014/main" id="{CDBC6E2D-1526-7447-2B9A-D0D66057E6A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33571" y="2605341"/>
            <a:ext cx="3358428" cy="2241385"/>
          </a:xfrm>
          <a:prstGeom prst="rect">
            <a:avLst/>
          </a:prstGeom>
        </p:spPr>
      </p:pic>
      <p:pic>
        <p:nvPicPr>
          <p:cNvPr id="14" name="Picture 13" descr="A garden with rocks and plants&#10;&#10;Description automatically generated">
            <a:extLst>
              <a:ext uri="{FF2B5EF4-FFF2-40B4-BE49-F238E27FC236}">
                <a16:creationId xmlns:a16="http://schemas.microsoft.com/office/drawing/2014/main" id="{37546AA5-89F6-F530-91C6-7CA5D5F34E0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33572" y="4625273"/>
            <a:ext cx="3358428" cy="2241605"/>
          </a:xfrm>
          <a:prstGeom prst="rect">
            <a:avLst/>
          </a:prstGeom>
        </p:spPr>
      </p:pic>
      <p:pic>
        <p:nvPicPr>
          <p:cNvPr id="5" name="Picture 4" descr="A hand pouring water into a cup&#10;&#10;Description automatically generated">
            <a:extLst>
              <a:ext uri="{FF2B5EF4-FFF2-40B4-BE49-F238E27FC236}">
                <a16:creationId xmlns:a16="http://schemas.microsoft.com/office/drawing/2014/main" id="{998DC16C-7F77-7F99-64BF-FF621A672E7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33570" y="363873"/>
            <a:ext cx="3358429" cy="2241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415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009FA-C5F4-F257-8F0A-D340580B0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145026" cy="1068259"/>
          </a:xfrm>
        </p:spPr>
        <p:txBody>
          <a:bodyPr/>
          <a:lstStyle/>
          <a:p>
            <a:r>
              <a:rPr lang="en-US" sz="3400" dirty="0"/>
              <a:t>Wildfire and Forest Resilience Chapter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EBE0C5-B124-D728-5F18-C6F3920634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704513"/>
            <a:ext cx="8265607" cy="4213118"/>
          </a:xfrm>
        </p:spPr>
        <p:txBody>
          <a:bodyPr/>
          <a:lstStyle/>
          <a:p>
            <a:pPr marL="285750" marR="0" indent="-285750" hangingPunct="0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Wildfire and forest resilience ($1.5 billion)</a:t>
            </a:r>
            <a:endParaRPr lang="en-US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lvl="1" indent="-285750" hangingPunct="0">
              <a:spcBef>
                <a:spcPts val="0"/>
              </a:spcBef>
            </a:pPr>
            <a:r>
              <a:rPr lang="en-US" sz="18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Wildfire mitigation: $135 million </a:t>
            </a:r>
          </a:p>
          <a:p>
            <a:pPr marL="628650" lvl="1" indent="-285750" hangingPunct="0">
              <a:spcBef>
                <a:spcPts val="0"/>
              </a:spcBef>
            </a:pPr>
            <a:endParaRPr lang="en-US" sz="180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628650" lvl="1" indent="-285750" hangingPunct="0">
              <a:spcBef>
                <a:spcPts val="0"/>
              </a:spcBef>
            </a:pPr>
            <a:r>
              <a:rPr lang="en-US" sz="1800" dirty="0">
                <a:ea typeface="Times New Roman" panose="02020603050405020304" pitchFamily="18" charset="0"/>
                <a:cs typeface="Arial" panose="020B0604020202020204" pitchFamily="34" charset="0"/>
              </a:rPr>
              <a:t>State and local wildfire prevention: $1.205 billion </a:t>
            </a:r>
          </a:p>
          <a:p>
            <a:pPr marL="342900" lvl="1" indent="0" hangingPunct="0">
              <a:spcBef>
                <a:spcPts val="0"/>
              </a:spcBef>
              <a:buNone/>
            </a:pPr>
            <a:r>
              <a:rPr lang="en-US" sz="1800" dirty="0">
                <a:ea typeface="Times New Roman" panose="02020603050405020304" pitchFamily="18" charset="0"/>
                <a:cs typeface="Arial" panose="020B0604020202020204" pitchFamily="34" charset="0"/>
              </a:rPr>
              <a:t>    (</a:t>
            </a:r>
            <a:r>
              <a:rPr lang="en-US" sz="1800" i="1" dirty="0">
                <a:ea typeface="Times New Roman" panose="02020603050405020304" pitchFamily="18" charset="0"/>
                <a:cs typeface="Arial" panose="020B0604020202020204" pitchFamily="34" charset="0"/>
              </a:rPr>
              <a:t>includes wildfire funding for conservancies</a:t>
            </a:r>
            <a:r>
              <a:rPr lang="en-US" sz="1800" dirty="0"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</a:p>
          <a:p>
            <a:pPr marL="628650" lvl="1" indent="-285750" hangingPunct="0">
              <a:spcBef>
                <a:spcPts val="0"/>
              </a:spcBef>
            </a:pPr>
            <a:endParaRPr lang="en-US" sz="1800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628650" lvl="1" indent="-285750" hangingPunct="0">
              <a:spcBef>
                <a:spcPts val="0"/>
              </a:spcBef>
            </a:pPr>
            <a:r>
              <a:rPr lang="en-US" sz="18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Vegetative waste removal: $50 million </a:t>
            </a:r>
          </a:p>
          <a:p>
            <a:pPr marL="628650" lvl="1" indent="-285750" hangingPunct="0">
              <a:spcBef>
                <a:spcPts val="0"/>
              </a:spcBef>
            </a:pPr>
            <a:endParaRPr lang="en-US" sz="180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628650" lvl="1" indent="-285750" hangingPunct="0">
              <a:spcBef>
                <a:spcPts val="0"/>
              </a:spcBef>
            </a:pPr>
            <a:r>
              <a:rPr lang="en-US" sz="1800" dirty="0">
                <a:ea typeface="Times New Roman" panose="02020603050405020304" pitchFamily="18" charset="0"/>
                <a:cs typeface="Arial" panose="020B0604020202020204" pitchFamily="34" charset="0"/>
              </a:rPr>
              <a:t>Fire detection technology: $25 million </a:t>
            </a:r>
          </a:p>
          <a:p>
            <a:pPr marL="628650" lvl="1" indent="-285750" hangingPunct="0">
              <a:spcBef>
                <a:spcPts val="0"/>
              </a:spcBef>
            </a:pPr>
            <a:endParaRPr lang="en-US" sz="1800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628650" lvl="1" indent="-285750" hangingPunct="0">
              <a:spcBef>
                <a:spcPts val="0"/>
              </a:spcBef>
            </a:pPr>
            <a:r>
              <a:rPr lang="en-US" sz="18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Electricity transmission wildfire risk: $35 million</a:t>
            </a:r>
          </a:p>
          <a:p>
            <a:pPr marL="628650" lvl="1" indent="-285750" hangingPunct="0">
              <a:spcBef>
                <a:spcPts val="0"/>
              </a:spcBef>
            </a:pPr>
            <a:endParaRPr lang="en-US" sz="180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628650" lvl="1" indent="-285750" hangingPunct="0">
              <a:spcBef>
                <a:spcPts val="0"/>
              </a:spcBef>
            </a:pPr>
            <a:r>
              <a:rPr lang="en-US" sz="1800" dirty="0">
                <a:ea typeface="Times New Roman" panose="02020603050405020304" pitchFamily="18" charset="0"/>
                <a:cs typeface="Arial" panose="020B0604020202020204" pitchFamily="34" charset="0"/>
              </a:rPr>
              <a:t>Workforce development: $50 million </a:t>
            </a:r>
            <a:endParaRPr lang="en-US" sz="1800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hangingPunct="0">
              <a:spcBef>
                <a:spcPts val="0"/>
              </a:spcBef>
              <a:buNone/>
            </a:pPr>
            <a:endParaRPr lang="en-US" sz="2000" b="1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hangingPunct="0">
              <a:spcBef>
                <a:spcPts val="0"/>
              </a:spcBef>
            </a:pPr>
            <a:endParaRPr lang="en-US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0">
              <a:buNone/>
            </a:pPr>
            <a:r>
              <a:rPr lang="en-US" sz="2000" dirty="0"/>
              <a:t>                                                        </a:t>
            </a:r>
          </a:p>
        </p:txBody>
      </p:sp>
      <p:pic>
        <p:nvPicPr>
          <p:cNvPr id="5" name="Picture 4" descr="A fire in a field&#10;&#10;Description automatically generated">
            <a:extLst>
              <a:ext uri="{FF2B5EF4-FFF2-40B4-BE49-F238E27FC236}">
                <a16:creationId xmlns:a16="http://schemas.microsoft.com/office/drawing/2014/main" id="{2C60D550-1E66-9197-0C73-0D31A1D21AE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83226" y="363792"/>
            <a:ext cx="3208774" cy="2139183"/>
          </a:xfrm>
          <a:prstGeom prst="rect">
            <a:avLst/>
          </a:prstGeom>
        </p:spPr>
      </p:pic>
      <p:pic>
        <p:nvPicPr>
          <p:cNvPr id="7" name="Picture 6" descr="A group of goats grazing on a hill&#10;&#10;Description automatically generated">
            <a:extLst>
              <a:ext uri="{FF2B5EF4-FFF2-40B4-BE49-F238E27FC236}">
                <a16:creationId xmlns:a16="http://schemas.microsoft.com/office/drawing/2014/main" id="{F54D1E4E-DA78-370D-3EDE-8D86F39F0CF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83225" y="2502975"/>
            <a:ext cx="3208775" cy="2184435"/>
          </a:xfrm>
          <a:prstGeom prst="rect">
            <a:avLst/>
          </a:prstGeom>
        </p:spPr>
      </p:pic>
      <p:pic>
        <p:nvPicPr>
          <p:cNvPr id="10" name="Picture 9" descr="A firefighter in a pile of branches&#10;&#10;Description automatically generated">
            <a:extLst>
              <a:ext uri="{FF2B5EF4-FFF2-40B4-BE49-F238E27FC236}">
                <a16:creationId xmlns:a16="http://schemas.microsoft.com/office/drawing/2014/main" id="{32C4C97E-1902-728B-2BD2-3F476FAEFEC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83226" y="4688932"/>
            <a:ext cx="3208774" cy="2163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711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009FA-C5F4-F257-8F0A-D340580B0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Coastal Resilience Chapter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EBE0C5-B124-D728-5F18-C6F3920634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523621"/>
            <a:ext cx="7712948" cy="4666164"/>
          </a:xfrm>
        </p:spPr>
        <p:txBody>
          <a:bodyPr/>
          <a:lstStyle/>
          <a:p>
            <a:pPr marL="285750" indent="-285750" hangingPunct="0">
              <a:spcBef>
                <a:spcPts val="0"/>
              </a:spcBef>
            </a:pPr>
            <a:r>
              <a:rPr lang="en-US" sz="2000" b="1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Coastal resilience ($1.2 billion)</a:t>
            </a:r>
            <a:endParaRPr lang="en-US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lvl="1" indent="-285750" hangingPunct="0">
              <a:spcBef>
                <a:spcPts val="0"/>
              </a:spcBef>
            </a:pPr>
            <a:r>
              <a:rPr lang="en-US" sz="18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Coastal resiliency: $415 million</a:t>
            </a:r>
          </a:p>
          <a:p>
            <a:pPr marL="628650" lvl="1" indent="-285750" hangingPunct="0">
              <a:spcBef>
                <a:spcPts val="0"/>
              </a:spcBef>
            </a:pPr>
            <a:endParaRPr lang="en-US" sz="1800" dirty="0">
              <a:latin typeface="Century Gothic" panose="020B0502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628650" lvl="1" indent="-285750" hangingPunct="0">
              <a:spcBef>
                <a:spcPts val="0"/>
              </a:spcBef>
            </a:pPr>
            <a:r>
              <a:rPr lang="en-US" sz="1800" dirty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Coastal and flood management: $350 million </a:t>
            </a:r>
          </a:p>
          <a:p>
            <a:pPr marL="628650" lvl="1" indent="-285750" hangingPunct="0">
              <a:spcBef>
                <a:spcPts val="0"/>
              </a:spcBef>
            </a:pPr>
            <a:endParaRPr lang="en-US" sz="18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628650" lvl="1" indent="-285750" hangingPunct="0">
              <a:spcBef>
                <a:spcPts val="0"/>
              </a:spcBef>
            </a:pPr>
            <a:r>
              <a:rPr lang="en-US" sz="18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Marine ecosystems: $135 million </a:t>
            </a:r>
          </a:p>
          <a:p>
            <a:pPr marL="628650" lvl="1" indent="-285750" hangingPunct="0">
              <a:spcBef>
                <a:spcPts val="0"/>
              </a:spcBef>
            </a:pPr>
            <a:endParaRPr lang="en-US" sz="1800" dirty="0">
              <a:latin typeface="Century Gothic" panose="020B0502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628650" lvl="1" indent="-285750" hangingPunct="0">
              <a:spcBef>
                <a:spcPts val="0"/>
              </a:spcBef>
            </a:pPr>
            <a:r>
              <a:rPr lang="en-US" sz="1800" dirty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Sea level rise mitigation: $75 million </a:t>
            </a:r>
          </a:p>
          <a:p>
            <a:pPr marL="628650" lvl="1" indent="-285750" hangingPunct="0">
              <a:spcBef>
                <a:spcPts val="0"/>
              </a:spcBef>
            </a:pPr>
            <a:endParaRPr lang="en-US" sz="18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628650" lvl="1" indent="-285750" hangingPunct="0">
              <a:spcBef>
                <a:spcPts val="0"/>
              </a:spcBef>
            </a:pPr>
            <a:r>
              <a:rPr lang="en-US" sz="18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Sea level rise adaptation: $50 million </a:t>
            </a:r>
          </a:p>
          <a:p>
            <a:pPr marL="628650" lvl="1" indent="-285750" hangingPunct="0">
              <a:spcBef>
                <a:spcPts val="0"/>
              </a:spcBef>
            </a:pPr>
            <a:endParaRPr lang="en-US" sz="1800" dirty="0">
              <a:latin typeface="Century Gothic" panose="020B0502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628650" lvl="1" indent="-285750" hangingPunct="0">
              <a:spcBef>
                <a:spcPts val="0"/>
              </a:spcBef>
            </a:pPr>
            <a:r>
              <a:rPr lang="en-US" sz="1800" dirty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Fisheries management and ecosystems: $75 million </a:t>
            </a:r>
          </a:p>
          <a:p>
            <a:pPr marL="628650" lvl="1" indent="-285750" hangingPunct="0">
              <a:spcBef>
                <a:spcPts val="0"/>
              </a:spcBef>
            </a:pPr>
            <a:endParaRPr lang="en-US" sz="1800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628650" lvl="1" indent="-285750" hangingPunct="0">
              <a:spcBef>
                <a:spcPts val="0"/>
              </a:spcBef>
            </a:pPr>
            <a:r>
              <a:rPr lang="en-US" sz="18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Dam removal: $75 million </a:t>
            </a:r>
          </a:p>
          <a:p>
            <a:pPr marL="628650" lvl="1" indent="-285750" hangingPunct="0">
              <a:spcBef>
                <a:spcPts val="0"/>
              </a:spcBef>
            </a:pPr>
            <a:endParaRPr lang="en-US" sz="1800" dirty="0">
              <a:latin typeface="Century Gothic" panose="020B0502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628650" lvl="1" indent="-285750" hangingPunct="0">
              <a:spcBef>
                <a:spcPts val="0"/>
              </a:spcBef>
            </a:pPr>
            <a:r>
              <a:rPr lang="en-US" sz="1800" dirty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Fish hatcheries: $25 million </a:t>
            </a:r>
            <a:endParaRPr lang="en-US" sz="1800" b="1" dirty="0">
              <a:effectLst/>
              <a:latin typeface="Century Gothic" panose="020B0502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hangingPunct="0">
              <a:spcBef>
                <a:spcPts val="0"/>
              </a:spcBef>
              <a:buNone/>
            </a:pPr>
            <a:endParaRPr lang="en-US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hangingPunct="0">
              <a:spcBef>
                <a:spcPts val="0"/>
              </a:spcBef>
            </a:pPr>
            <a:endParaRPr lang="en-US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0">
              <a:buNone/>
            </a:pPr>
            <a:r>
              <a:rPr lang="en-US" sz="3200" dirty="0"/>
              <a:t>                                                        </a:t>
            </a:r>
          </a:p>
        </p:txBody>
      </p:sp>
      <p:pic>
        <p:nvPicPr>
          <p:cNvPr id="10" name="Picture 9" descr="A rocky beach with waves crashing on rocks&#10;&#10;Description automatically generated">
            <a:extLst>
              <a:ext uri="{FF2B5EF4-FFF2-40B4-BE49-F238E27FC236}">
                <a16:creationId xmlns:a16="http://schemas.microsoft.com/office/drawing/2014/main" id="{A96DC9E6-57BD-C18B-4D1D-AAA9961A01F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1967" y="365125"/>
            <a:ext cx="3358428" cy="2241385"/>
          </a:xfrm>
          <a:prstGeom prst="rect">
            <a:avLst/>
          </a:prstGeom>
        </p:spPr>
      </p:pic>
      <p:pic>
        <p:nvPicPr>
          <p:cNvPr id="5" name="Picture 4" descr="A group of deer in a field&#10;&#10;Description automatically generated">
            <a:extLst>
              <a:ext uri="{FF2B5EF4-FFF2-40B4-BE49-F238E27FC236}">
                <a16:creationId xmlns:a16="http://schemas.microsoft.com/office/drawing/2014/main" id="{9C034DB0-7158-22F6-AE06-BF3F3DD65F0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1966" y="2606510"/>
            <a:ext cx="3350033" cy="2235951"/>
          </a:xfrm>
          <a:prstGeom prst="rect">
            <a:avLst/>
          </a:prstGeom>
        </p:spPr>
      </p:pic>
      <p:pic>
        <p:nvPicPr>
          <p:cNvPr id="7" name="Picture 6" descr="A bird standing on a post&#10;&#10;Description automatically generated">
            <a:extLst>
              <a:ext uri="{FF2B5EF4-FFF2-40B4-BE49-F238E27FC236}">
                <a16:creationId xmlns:a16="http://schemas.microsoft.com/office/drawing/2014/main" id="{E946866B-C602-0A30-35BF-328B4A03259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1967" y="4671241"/>
            <a:ext cx="3358428" cy="2234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126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009FA-C5F4-F257-8F0A-D340580B0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Extreme Heat Mitigation Chapter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EBE0C5-B124-D728-5F18-C6F3920634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66293"/>
            <a:ext cx="8265607" cy="4351338"/>
          </a:xfrm>
        </p:spPr>
        <p:txBody>
          <a:bodyPr/>
          <a:lstStyle/>
          <a:p>
            <a:pPr marL="285750" indent="-285750" hangingPunct="0">
              <a:spcBef>
                <a:spcPts val="0"/>
              </a:spcBef>
            </a:pPr>
            <a:r>
              <a:rPr lang="en-US" sz="2000" b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Extreme heat mitigation ($450 million)</a:t>
            </a:r>
            <a:endParaRPr lang="en-US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lvl="1" indent="-285750" hangingPunct="0">
              <a:spcBef>
                <a:spcPts val="0"/>
              </a:spcBef>
            </a:pPr>
            <a:r>
              <a:rPr lang="en-US" sz="20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Extreme heat and community resilience: $50 million</a:t>
            </a:r>
          </a:p>
          <a:p>
            <a:pPr marL="628650" lvl="1" indent="-285750" hangingPunct="0">
              <a:spcBef>
                <a:spcPts val="0"/>
              </a:spcBef>
            </a:pPr>
            <a:endParaRPr lang="en-US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lvl="1" indent="-285750" hangingPunct="0">
              <a:spcBef>
                <a:spcPts val="0"/>
              </a:spcBef>
            </a:pPr>
            <a:r>
              <a:rPr lang="en-US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Transformative climate communities: $150 million</a:t>
            </a:r>
          </a:p>
          <a:p>
            <a:pPr marL="628650" lvl="1" indent="-285750" hangingPunct="0">
              <a:spcBef>
                <a:spcPts val="0"/>
              </a:spcBef>
            </a:pPr>
            <a:endParaRPr lang="en-US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lvl="1" indent="-285750" hangingPunct="0">
              <a:spcBef>
                <a:spcPts val="0"/>
              </a:spcBef>
            </a:pPr>
            <a:r>
              <a:rPr lang="en-US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Urban greening: $100 million </a:t>
            </a:r>
          </a:p>
          <a:p>
            <a:pPr marL="628650" lvl="1" indent="-285750" hangingPunct="0">
              <a:spcBef>
                <a:spcPts val="0"/>
              </a:spcBef>
            </a:pPr>
            <a:endParaRPr lang="en-US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lvl="1" indent="-285750" hangingPunct="0">
              <a:spcBef>
                <a:spcPts val="0"/>
              </a:spcBef>
            </a:pPr>
            <a:r>
              <a:rPr lang="en-US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Urban forests: $50 million</a:t>
            </a:r>
          </a:p>
          <a:p>
            <a:pPr marL="628650" lvl="1" indent="-285750" hangingPunct="0">
              <a:spcBef>
                <a:spcPts val="0"/>
              </a:spcBef>
            </a:pPr>
            <a:endParaRPr lang="en-US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lvl="1" indent="-285750" hangingPunct="0">
              <a:spcBef>
                <a:spcPts val="0"/>
              </a:spcBef>
            </a:pPr>
            <a:r>
              <a:rPr lang="en-US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Community </a:t>
            </a:r>
            <a:r>
              <a:rPr lang="en-US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resilience centers: $60 million</a:t>
            </a:r>
          </a:p>
          <a:p>
            <a:pPr marL="628650" lvl="1" indent="-285750" hangingPunct="0">
              <a:spcBef>
                <a:spcPts val="0"/>
              </a:spcBef>
            </a:pPr>
            <a:endParaRPr lang="en-US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lvl="1" indent="-285750" hangingPunct="0">
              <a:spcBef>
                <a:spcPts val="0"/>
              </a:spcBef>
            </a:pPr>
            <a:r>
              <a:rPr lang="en-US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Fairground modifications: $40 million</a:t>
            </a:r>
          </a:p>
          <a:p>
            <a:pPr marL="342900" indent="-342900" hangingPunct="0">
              <a:spcBef>
                <a:spcPts val="0"/>
              </a:spcBef>
            </a:pPr>
            <a:endParaRPr lang="en-US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0">
              <a:buNone/>
            </a:pPr>
            <a:r>
              <a:rPr lang="en-US" sz="2000" dirty="0"/>
              <a:t>                                                        </a:t>
            </a:r>
          </a:p>
        </p:txBody>
      </p:sp>
      <p:pic>
        <p:nvPicPr>
          <p:cNvPr id="7" name="Picture 6" descr="A bridge over water with a sunset in the background&#10;&#10;Description automatically generated">
            <a:extLst>
              <a:ext uri="{FF2B5EF4-FFF2-40B4-BE49-F238E27FC236}">
                <a16:creationId xmlns:a16="http://schemas.microsoft.com/office/drawing/2014/main" id="{AD5B0DE9-6039-0BB1-527F-8A4560784D9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7510" y="365125"/>
            <a:ext cx="3654490" cy="2436547"/>
          </a:xfrm>
          <a:prstGeom prst="rect">
            <a:avLst/>
          </a:prstGeom>
        </p:spPr>
      </p:pic>
      <p:pic>
        <p:nvPicPr>
          <p:cNvPr id="13" name="Picture 12" descr="A road with trees on the side&#10;&#10;Description automatically generated">
            <a:extLst>
              <a:ext uri="{FF2B5EF4-FFF2-40B4-BE49-F238E27FC236}">
                <a16:creationId xmlns:a16="http://schemas.microsoft.com/office/drawing/2014/main" id="{5AB59A48-9D70-87FA-B970-3BAD58E2D54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7510" y="4439479"/>
            <a:ext cx="3654490" cy="241852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18790D9-545E-1578-8BE2-BD018BA6CF9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7510" y="2473192"/>
            <a:ext cx="3654490" cy="2427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888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009FA-C5F4-F257-8F0A-D340580B0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Protect Biodiversity Chapter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EBE0C5-B124-D728-5F18-C6F3920634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523621"/>
            <a:ext cx="7260772" cy="4351338"/>
          </a:xfrm>
        </p:spPr>
        <p:txBody>
          <a:bodyPr/>
          <a:lstStyle/>
          <a:p>
            <a:pPr marL="285750" indent="-285750" hangingPunct="0">
              <a:spcBef>
                <a:spcPts val="0"/>
              </a:spcBef>
            </a:pPr>
            <a:r>
              <a:rPr lang="en-US" sz="2000" b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Protect biodiversity ($1.2 billion)</a:t>
            </a:r>
            <a:endParaRPr lang="en-US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lvl="1" indent="-285750" hangingPunct="0">
              <a:spcBef>
                <a:spcPts val="0"/>
              </a:spcBef>
            </a:pPr>
            <a:r>
              <a:rPr lang="en-US" sz="20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Biodiversity protection, native landscaping, invasive species control, wildlife crossings and corridors, and protection of natural pollinators: $870 million</a:t>
            </a:r>
          </a:p>
          <a:p>
            <a:pPr marL="628650" lvl="1" indent="-285750" hangingPunct="0">
              <a:spcBef>
                <a:spcPts val="0"/>
              </a:spcBef>
            </a:pPr>
            <a:endParaRPr lang="en-US" sz="2000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628650" lvl="1" indent="-285750" hangingPunct="0">
              <a:spcBef>
                <a:spcPts val="0"/>
              </a:spcBef>
            </a:pP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Regional conservancies: $320 million</a:t>
            </a:r>
          </a:p>
          <a:p>
            <a:pPr marL="628650" lvl="1" indent="-285750" hangingPunct="0">
              <a:spcBef>
                <a:spcPts val="0"/>
              </a:spcBef>
            </a:pPr>
            <a:endParaRPr lang="en-US" sz="2000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628650" lvl="1" indent="-285750" hangingPunct="0">
              <a:spcBef>
                <a:spcPts val="0"/>
              </a:spcBef>
            </a:pP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Tribal nature-based solutions: $10 million</a:t>
            </a:r>
          </a:p>
          <a:p>
            <a:pPr marL="628650" lvl="1" indent="-285750" hangingPunct="0">
              <a:spcBef>
                <a:spcPts val="0"/>
              </a:spcBef>
            </a:pPr>
            <a:endParaRPr lang="en-US" sz="2000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hangingPunct="0">
              <a:spcBef>
                <a:spcPts val="0"/>
              </a:spcBef>
              <a:buNone/>
            </a:pPr>
            <a:r>
              <a:rPr lang="en-US" sz="2000" b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US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hangingPunct="0">
              <a:spcBef>
                <a:spcPts val="0"/>
              </a:spcBef>
              <a:buNone/>
            </a:pPr>
            <a:endParaRPr lang="en-US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hangingPunct="0">
              <a:spcBef>
                <a:spcPts val="0"/>
              </a:spcBef>
            </a:pP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0">
              <a:buNone/>
            </a:pPr>
            <a:r>
              <a:rPr lang="en-US" sz="2400" dirty="0"/>
              <a:t>                                                        </a:t>
            </a:r>
          </a:p>
        </p:txBody>
      </p:sp>
      <p:pic>
        <p:nvPicPr>
          <p:cNvPr id="10" name="Picture 9" descr="A butterfly on a flower&#10;&#10;Description automatically generated">
            <a:extLst>
              <a:ext uri="{FF2B5EF4-FFF2-40B4-BE49-F238E27FC236}">
                <a16:creationId xmlns:a16="http://schemas.microsoft.com/office/drawing/2014/main" id="{11C981F3-48EF-7801-29F1-9769692425A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2608" y="365126"/>
            <a:ext cx="3619392" cy="2337882"/>
          </a:xfrm>
          <a:prstGeom prst="rect">
            <a:avLst/>
          </a:prstGeom>
        </p:spPr>
      </p:pic>
      <p:pic>
        <p:nvPicPr>
          <p:cNvPr id="5" name="Picture 4" descr="A fox sitting on rocks&#10;&#10;Description automatically generated">
            <a:extLst>
              <a:ext uri="{FF2B5EF4-FFF2-40B4-BE49-F238E27FC236}">
                <a16:creationId xmlns:a16="http://schemas.microsoft.com/office/drawing/2014/main" id="{7E4B3E6B-94F0-78BA-273E-316CB468473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2608" y="4663749"/>
            <a:ext cx="3619392" cy="2194251"/>
          </a:xfrm>
          <a:prstGeom prst="rect">
            <a:avLst/>
          </a:prstGeom>
        </p:spPr>
      </p:pic>
      <p:pic>
        <p:nvPicPr>
          <p:cNvPr id="7" name="Picture 6" descr="A person sitting in a muddy river&#10;&#10;Description automatically generated">
            <a:extLst>
              <a:ext uri="{FF2B5EF4-FFF2-40B4-BE49-F238E27FC236}">
                <a16:creationId xmlns:a16="http://schemas.microsoft.com/office/drawing/2014/main" id="{C3992F03-6E9E-3DB5-11CA-F8CB0D9D6B2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2608" y="2422186"/>
            <a:ext cx="3619392" cy="2412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333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009FA-C5F4-F257-8F0A-D340580B0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/>
              <a:t>Climate-Smart Agriculture Chapter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EBE0C5-B124-D728-5F18-C6F3920634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523621"/>
            <a:ext cx="7260772" cy="4351338"/>
          </a:xfrm>
        </p:spPr>
        <p:txBody>
          <a:bodyPr/>
          <a:lstStyle/>
          <a:p>
            <a:pPr marL="285750" indent="-285750" hangingPunct="0">
              <a:spcBef>
                <a:spcPts val="0"/>
              </a:spcBef>
            </a:pPr>
            <a:r>
              <a:rPr lang="en-US" sz="2000" b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Climate-smart agriculture ($300 million)</a:t>
            </a:r>
            <a:endParaRPr lang="en-US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lvl="1" indent="-285750" hangingPunct="0">
              <a:spcBef>
                <a:spcPts val="0"/>
              </a:spcBef>
            </a:pPr>
            <a:r>
              <a:rPr lang="en-US" sz="20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Climate resilient 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agricultural lands: $105 million </a:t>
            </a:r>
          </a:p>
          <a:p>
            <a:pPr marL="628650" lvl="1" indent="-285750" hangingPunct="0">
              <a:spcBef>
                <a:spcPts val="0"/>
              </a:spcBef>
            </a:pPr>
            <a:endParaRPr lang="en-US" sz="2000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628650" lvl="1" indent="-285750" hangingPunct="0">
              <a:spcBef>
                <a:spcPts val="0"/>
              </a:spcBef>
            </a:pPr>
            <a:r>
              <a:rPr lang="en-US" sz="20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Invasive species: $20 million</a:t>
            </a:r>
          </a:p>
          <a:p>
            <a:pPr marL="628650" lvl="1" indent="-285750" hangingPunct="0">
              <a:spcBef>
                <a:spcPts val="0"/>
              </a:spcBef>
            </a:pPr>
            <a:endParaRPr lang="en-US" sz="200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628650" lvl="1" indent="-285750" hangingPunct="0">
              <a:spcBef>
                <a:spcPts val="0"/>
              </a:spcBef>
            </a:pP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Farmland and rangeland: $15 million </a:t>
            </a:r>
          </a:p>
          <a:p>
            <a:pPr marL="628650" lvl="1" indent="-285750" hangingPunct="0">
              <a:spcBef>
                <a:spcPts val="0"/>
              </a:spcBef>
            </a:pPr>
            <a:endParaRPr lang="en-US" sz="200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628650" lvl="1" indent="-285750" hangingPunct="0">
              <a:spcBef>
                <a:spcPts val="0"/>
              </a:spcBef>
            </a:pP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Sustainable infrastructure: $90 million </a:t>
            </a:r>
          </a:p>
          <a:p>
            <a:pPr marL="628650" lvl="1" indent="-285750" hangingPunct="0">
              <a:spcBef>
                <a:spcPts val="0"/>
              </a:spcBef>
            </a:pPr>
            <a:endParaRPr lang="en-US" sz="200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628650" lvl="1" indent="-285750" hangingPunct="0">
              <a:spcBef>
                <a:spcPts val="0"/>
              </a:spcBef>
            </a:pP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Land access: $30 million </a:t>
            </a:r>
          </a:p>
          <a:p>
            <a:pPr marL="628650" lvl="1" indent="-285750" hangingPunct="0">
              <a:spcBef>
                <a:spcPts val="0"/>
              </a:spcBef>
            </a:pPr>
            <a:endParaRPr lang="en-US" sz="200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628650" lvl="1" indent="-285750" hangingPunct="0">
              <a:spcBef>
                <a:spcPts val="0"/>
              </a:spcBef>
            </a:pP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Agricultural vanpool: $15 million </a:t>
            </a:r>
          </a:p>
          <a:p>
            <a:pPr marL="628650" lvl="1" indent="-285750" hangingPunct="0">
              <a:spcBef>
                <a:spcPts val="0"/>
              </a:spcBef>
            </a:pPr>
            <a:endParaRPr lang="en-US" sz="200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628650" lvl="1" indent="-285750" hangingPunct="0">
              <a:spcBef>
                <a:spcPts val="0"/>
              </a:spcBef>
            </a:pP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Farm research: $15 million </a:t>
            </a:r>
          </a:p>
          <a:p>
            <a:pPr marL="628650" lvl="1" indent="-285750" hangingPunct="0">
              <a:spcBef>
                <a:spcPts val="0"/>
              </a:spcBef>
            </a:pPr>
            <a:endParaRPr lang="en-US" sz="200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628650" lvl="1" indent="-285750" hangingPunct="0">
              <a:spcBef>
                <a:spcPts val="0"/>
              </a:spcBef>
            </a:pP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Farmworker housing energy efficiency: $10 million</a:t>
            </a:r>
            <a:endParaRPr lang="en-US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 descr="A tractor on a farm&#10;&#10;Description automatically generated">
            <a:extLst>
              <a:ext uri="{FF2B5EF4-FFF2-40B4-BE49-F238E27FC236}">
                <a16:creationId xmlns:a16="http://schemas.microsoft.com/office/drawing/2014/main" id="{D7D5DFA8-3FC2-0378-D183-207E25A1F70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2350" y="2574524"/>
            <a:ext cx="3648651" cy="1944210"/>
          </a:xfrm>
          <a:prstGeom prst="rect">
            <a:avLst/>
          </a:prstGeom>
        </p:spPr>
      </p:pic>
      <p:pic>
        <p:nvPicPr>
          <p:cNvPr id="13" name="Picture 12" descr="A water channel between fields&#10;&#10;Description automatically generated with medium confidence">
            <a:extLst>
              <a:ext uri="{FF2B5EF4-FFF2-40B4-BE49-F238E27FC236}">
                <a16:creationId xmlns:a16="http://schemas.microsoft.com/office/drawing/2014/main" id="{9E175CAD-741C-BD6D-1235-47898BFEA36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1888" y="365125"/>
            <a:ext cx="3650111" cy="2209399"/>
          </a:xfrm>
          <a:prstGeom prst="rect">
            <a:avLst/>
          </a:prstGeom>
        </p:spPr>
      </p:pic>
      <p:pic>
        <p:nvPicPr>
          <p:cNvPr id="5" name="Picture 4" descr="A tractor in a field of dry plants&#10;&#10;Description automatically generated">
            <a:extLst>
              <a:ext uri="{FF2B5EF4-FFF2-40B4-BE49-F238E27FC236}">
                <a16:creationId xmlns:a16="http://schemas.microsoft.com/office/drawing/2014/main" id="{F0C00D66-8158-EB9C-B7C9-27C8A1994D5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0889" y="4516418"/>
            <a:ext cx="3650111" cy="2341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068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009FA-C5F4-F257-8F0A-D340580B0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/>
              <a:t>Parks and Outdoor Access Chapter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EBE0C5-B124-D728-5F18-C6F3920634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523621"/>
            <a:ext cx="7260772" cy="4351338"/>
          </a:xfrm>
        </p:spPr>
        <p:txBody>
          <a:bodyPr/>
          <a:lstStyle/>
          <a:p>
            <a:pPr marL="285750" indent="-285750" hangingPunct="0">
              <a:spcBef>
                <a:spcPts val="0"/>
              </a:spcBef>
            </a:pPr>
            <a:r>
              <a:rPr lang="en-US" sz="2000" b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Parks, outdoor, and climate resilience ($700 million)</a:t>
            </a:r>
            <a:endParaRPr lang="en-US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 lvl="1" indent="-285750" hangingPunct="0">
              <a:spcBef>
                <a:spcPts val="0"/>
              </a:spcBef>
            </a:pPr>
            <a:r>
              <a:rPr lang="en-US" sz="20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Safe neighborhood parks: $200 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million </a:t>
            </a:r>
          </a:p>
          <a:p>
            <a:pPr marL="628650" lvl="1" indent="-285750" hangingPunct="0">
              <a:spcBef>
                <a:spcPts val="0"/>
              </a:spcBef>
            </a:pPr>
            <a:endParaRPr lang="en-US" sz="2000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628650" lvl="1" indent="-285750" hangingPunct="0">
              <a:spcBef>
                <a:spcPts val="0"/>
              </a:spcBef>
            </a:pPr>
            <a:r>
              <a:rPr lang="en-US" sz="20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Outdoor and recreational access: $200 million </a:t>
            </a:r>
          </a:p>
          <a:p>
            <a:pPr marL="628650" lvl="1" indent="-285750" hangingPunct="0">
              <a:spcBef>
                <a:spcPts val="0"/>
              </a:spcBef>
            </a:pPr>
            <a:endParaRPr lang="en-US" sz="2000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628650" lvl="1" indent="-285750" hangingPunct="0">
              <a:spcBef>
                <a:spcPts val="0"/>
              </a:spcBef>
            </a:pP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State park and trail enhancement: $100 million </a:t>
            </a:r>
          </a:p>
          <a:p>
            <a:pPr marL="628650" lvl="1" indent="-285750" hangingPunct="0">
              <a:spcBef>
                <a:spcPts val="0"/>
              </a:spcBef>
            </a:pPr>
            <a:endParaRPr lang="en-US" sz="2000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628650" lvl="1" indent="-285750" hangingPunct="0">
              <a:spcBef>
                <a:spcPts val="0"/>
              </a:spcBef>
            </a:pPr>
            <a:r>
              <a:rPr lang="en-US" sz="20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State park maintenance: $175 million </a:t>
            </a:r>
          </a:p>
          <a:p>
            <a:pPr marL="628650" lvl="1" indent="-285750" hangingPunct="0">
              <a:spcBef>
                <a:spcPts val="0"/>
              </a:spcBef>
            </a:pPr>
            <a:endParaRPr lang="en-US" sz="2000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628650" lvl="1" indent="-285750" hangingPunct="0">
              <a:spcBef>
                <a:spcPts val="0"/>
              </a:spcBef>
            </a:pPr>
            <a:r>
              <a:rPr lang="en-US" sz="20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Zoos &amp; aquariums: $25 million</a:t>
            </a:r>
          </a:p>
          <a:p>
            <a:pPr marL="0" indent="0" hangingPunct="0">
              <a:spcBef>
                <a:spcPts val="0"/>
              </a:spcBef>
              <a:buNone/>
            </a:pPr>
            <a:endParaRPr lang="en-US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hangingPunct="0">
              <a:spcBef>
                <a:spcPts val="0"/>
              </a:spcBef>
            </a:pPr>
            <a:endParaRPr lang="en-US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0">
              <a:buNone/>
            </a:pPr>
            <a:r>
              <a:rPr lang="en-US" sz="2400" dirty="0"/>
              <a:t>                                                        </a:t>
            </a:r>
          </a:p>
        </p:txBody>
      </p:sp>
      <p:pic>
        <p:nvPicPr>
          <p:cNvPr id="17" name="Picture 16" descr="Picnic tables in a park&#10;&#10;Description automatically generated">
            <a:extLst>
              <a:ext uri="{FF2B5EF4-FFF2-40B4-BE49-F238E27FC236}">
                <a16:creationId xmlns:a16="http://schemas.microsoft.com/office/drawing/2014/main" id="{1B7EE12D-F59F-F052-AAAD-BAA0A31227F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6975" y="2251523"/>
            <a:ext cx="3495025" cy="2330017"/>
          </a:xfrm>
          <a:prstGeom prst="rect">
            <a:avLst/>
          </a:prstGeom>
        </p:spPr>
      </p:pic>
      <p:pic>
        <p:nvPicPr>
          <p:cNvPr id="4" name="Picture 3" descr="A group of people in kayaks on a lake&#10;&#10;Description automatically generated">
            <a:extLst>
              <a:ext uri="{FF2B5EF4-FFF2-40B4-BE49-F238E27FC236}">
                <a16:creationId xmlns:a16="http://schemas.microsoft.com/office/drawing/2014/main" id="{207D2566-BA92-759A-F5EA-0C4C74865A4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6975" y="365125"/>
            <a:ext cx="3495025" cy="2330286"/>
          </a:xfrm>
          <a:prstGeom prst="rect">
            <a:avLst/>
          </a:prstGeom>
        </p:spPr>
      </p:pic>
      <p:pic>
        <p:nvPicPr>
          <p:cNvPr id="11" name="Picture 10" descr="A group of people on a boat&#10;&#10;Description automatically generated">
            <a:extLst>
              <a:ext uri="{FF2B5EF4-FFF2-40B4-BE49-F238E27FC236}">
                <a16:creationId xmlns:a16="http://schemas.microsoft.com/office/drawing/2014/main" id="{2167486F-3814-5105-57A5-FC0895E31CC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6238" y="4527714"/>
            <a:ext cx="3495762" cy="2330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211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Custom 1">
      <a:dk1>
        <a:srgbClr val="000000"/>
      </a:dk1>
      <a:lt1>
        <a:srgbClr val="FFFFFF"/>
      </a:lt1>
      <a:dk2>
        <a:srgbClr val="3F4461"/>
      </a:dk2>
      <a:lt2>
        <a:srgbClr val="FFFDFB"/>
      </a:lt2>
      <a:accent1>
        <a:srgbClr val="307197"/>
      </a:accent1>
      <a:accent2>
        <a:srgbClr val="FFC222"/>
      </a:accent2>
      <a:accent3>
        <a:srgbClr val="F99D30"/>
      </a:accent3>
      <a:accent4>
        <a:srgbClr val="6B923C"/>
      </a:accent4>
      <a:accent5>
        <a:srgbClr val="2FBBA6"/>
      </a:accent5>
      <a:accent6>
        <a:srgbClr val="0E9AAA"/>
      </a:accent6>
      <a:hlink>
        <a:srgbClr val="0563C1"/>
      </a:hlink>
      <a:folHlink>
        <a:srgbClr val="0097BE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l Cities PowerPoint Template 2024" id="{16D2E3E7-776D-4C3E-B77F-FC72F252BE16}" vid="{82F3C990-843E-4F9C-AA93-4BCD33C7E06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8EC090F328B74E8373BE88E80571CF" ma:contentTypeVersion="16" ma:contentTypeDescription="Create a new document." ma:contentTypeScope="" ma:versionID="aac6535850238dbc025bf9b19eb80647">
  <xsd:schema xmlns:xsd="http://www.w3.org/2001/XMLSchema" xmlns:xs="http://www.w3.org/2001/XMLSchema" xmlns:p="http://schemas.microsoft.com/office/2006/metadata/properties" xmlns:ns2="c335e5b8-79cc-42b2-831f-5910371fab76" xmlns:ns3="d873ab23-e404-47e2-9f42-8c65884ac757" targetNamespace="http://schemas.microsoft.com/office/2006/metadata/properties" ma:root="true" ma:fieldsID="e2e2241be4e67521acfeda457c1f36bc" ns2:_="" ns3:_="">
    <xsd:import namespace="c335e5b8-79cc-42b2-831f-5910371fab76"/>
    <xsd:import namespace="d873ab23-e404-47e2-9f42-8c65884ac7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35e5b8-79cc-42b2-831f-5910371fab7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2c2741ec-14ae-4f32-8967-ec2ebe70de6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73ab23-e404-47e2-9f42-8c65884ac75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19366afe-0f71-47d3-a244-d275c0d3ace6}" ma:internalName="TaxCatchAll" ma:showField="CatchAllData" ma:web="d873ab23-e404-47e2-9f42-8c65884ac7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873ab23-e404-47e2-9f42-8c65884ac757" xsi:nil="true"/>
    <lcf76f155ced4ddcb4097134ff3c332f xmlns="c335e5b8-79cc-42b2-831f-5910371fab76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73345CD-96A2-4374-B94C-D163C557ADEE}">
  <ds:schemaRefs>
    <ds:schemaRef ds:uri="c335e5b8-79cc-42b2-831f-5910371fab76"/>
    <ds:schemaRef ds:uri="d873ab23-e404-47e2-9f42-8c65884ac75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513415B-A45B-4224-BD5C-66E43EBB79E3}">
  <ds:schemaRefs>
    <ds:schemaRef ds:uri="http://purl.org/dc/terms/"/>
    <ds:schemaRef ds:uri="http://schemas.microsoft.com/office/2006/documentManagement/types"/>
    <ds:schemaRef ds:uri="c335e5b8-79cc-42b2-831f-5910371fab76"/>
    <ds:schemaRef ds:uri="http://purl.org/dc/dcmitype/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d873ab23-e404-47e2-9f42-8c65884ac757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2870C37-678B-4264-AB22-42EB940EE14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621</Words>
  <Application>Microsoft Office PowerPoint</Application>
  <PresentationFormat>Widescreen</PresentationFormat>
  <Paragraphs>142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Century Gothic</vt:lpstr>
      <vt:lpstr>Times New Roman</vt:lpstr>
      <vt:lpstr>Wingdings</vt:lpstr>
      <vt:lpstr>1_Office Theme</vt:lpstr>
      <vt:lpstr>PowerPoint Presentation</vt:lpstr>
      <vt:lpstr>Prop. 4: The Safe Drinking Water, Wildfire Prevention, Drought Preparedness, and Clean Air Bond Act of 2024</vt:lpstr>
      <vt:lpstr>Water Resilience Chapter</vt:lpstr>
      <vt:lpstr>Wildfire and Forest Resilience Chapter</vt:lpstr>
      <vt:lpstr>Coastal Resilience Chapter</vt:lpstr>
      <vt:lpstr>Extreme Heat Mitigation Chapter</vt:lpstr>
      <vt:lpstr>Protect Biodiversity Chapter</vt:lpstr>
      <vt:lpstr>Climate-Smart Agriculture Chapter</vt:lpstr>
      <vt:lpstr>Parks and Outdoor Access Chapter</vt:lpstr>
      <vt:lpstr>Clean Air Chapter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Melissa Sparks-Kranz</dc:creator>
  <cp:lastModifiedBy>Melissa Sparks-Kranz</cp:lastModifiedBy>
  <cp:revision>4</cp:revision>
  <dcterms:created xsi:type="dcterms:W3CDTF">2024-07-03T05:02:53Z</dcterms:created>
  <dcterms:modified xsi:type="dcterms:W3CDTF">2024-08-14T04:36:44Z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sExistingPresentation">
    <vt:lpwstr>Yes</vt:lpwstr>
  </property>
  <property fmtid="{D5CDD505-2E9C-101B-9397-08002B2CF9AE}" pid="3" name="PresentationVersion">
    <vt:lpwstr>2.1</vt:lpwstr>
  </property>
  <property fmtid="{D5CDD505-2E9C-101B-9397-08002B2CF9AE}" pid="4" name="ContentTypeId">
    <vt:lpwstr>0x010100758EC090F328B74E8373BE88E80571CF</vt:lpwstr>
  </property>
  <property fmtid="{D5CDD505-2E9C-101B-9397-08002B2CF9AE}" pid="5" name="MediaServiceImageTags">
    <vt:lpwstr/>
  </property>
</Properties>
</file>